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64" r:id="rId4"/>
    <p:sldId id="265" r:id="rId5"/>
    <p:sldId id="257" r:id="rId6"/>
    <p:sldId id="259" r:id="rId7"/>
    <p:sldId id="260" r:id="rId8"/>
    <p:sldId id="271" r:id="rId9"/>
    <p:sldId id="272" r:id="rId10"/>
    <p:sldId id="273" r:id="rId11"/>
    <p:sldId id="263"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1/16/2024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731520"/>
            <a:ext cx="7766936" cy="3319316"/>
          </a:xfrm>
        </p:spPr>
        <p:txBody>
          <a:bodyPr/>
          <a:lstStyle/>
          <a:p>
            <a:r>
              <a:rPr lang="en-US" sz="4000" b="1" dirty="0">
                <a:solidFill>
                  <a:srgbClr val="FF0000"/>
                </a:solidFill>
                <a:latin typeface="Algerian" panose="04020705040A02060702" pitchFamily="82" charset="0"/>
                <a:cs typeface="Times New Roman" panose="02020603050405020304" pitchFamily="18" charset="0"/>
              </a:rPr>
              <a:t>Applied Physics(C. Sc.)</a:t>
            </a:r>
            <a:br>
              <a:rPr lang="en-US" sz="4000" b="1" dirty="0">
                <a:solidFill>
                  <a:srgbClr val="FF0000"/>
                </a:solidFill>
                <a:latin typeface="Algerian" panose="04020705040A02060702" pitchFamily="82" charset="0"/>
                <a:cs typeface="Times New Roman" panose="02020603050405020304" pitchFamily="18" charset="0"/>
              </a:rPr>
            </a:br>
            <a:r>
              <a:rPr lang="en-US" sz="2000" b="1" dirty="0">
                <a:solidFill>
                  <a:srgbClr val="00B0F0"/>
                </a:solidFill>
                <a:latin typeface="Times New Roman" panose="02020603050405020304" pitchFamily="18" charset="0"/>
                <a:cs typeface="Times New Roman" panose="02020603050405020304" pitchFamily="18" charset="0"/>
              </a:rPr>
              <a:t>BS CS   Semester-I Course Code: </a:t>
            </a:r>
            <a:br>
              <a:rPr lang="en-US" sz="2000" b="1" dirty="0">
                <a:solidFill>
                  <a:srgbClr val="00B0F0"/>
                </a:solidFill>
                <a:latin typeface="Times New Roman" panose="02020603050405020304" pitchFamily="18" charset="0"/>
                <a:cs typeface="Times New Roman" panose="02020603050405020304" pitchFamily="18" charset="0"/>
              </a:rPr>
            </a:br>
            <a:r>
              <a:rPr lang="en-US" sz="2000" b="1" dirty="0" smtClean="0">
                <a:solidFill>
                  <a:schemeClr val="tx1"/>
                </a:solidFill>
                <a:latin typeface="Times New Roman" panose="02020603050405020304" pitchFamily="18" charset="0"/>
                <a:cs typeface="Times New Roman" panose="02020603050405020304" pitchFamily="18" charset="0"/>
              </a:rPr>
              <a:t>L-28(Survival </a:t>
            </a:r>
            <a:r>
              <a:rPr lang="en-US" sz="2000" b="1" dirty="0">
                <a:solidFill>
                  <a:schemeClr val="tx1"/>
                </a:solidFill>
                <a:latin typeface="Times New Roman" panose="02020603050405020304" pitchFamily="18" charset="0"/>
                <a:cs typeface="Times New Roman" panose="02020603050405020304" pitchFamily="18" charset="0"/>
              </a:rPr>
              <a:t>in cold and hot climates</a:t>
            </a:r>
            <a:r>
              <a:rPr lang="en-US" sz="2000" b="1" dirty="0" smtClean="0">
                <a:solidFill>
                  <a:schemeClr val="tx1"/>
                </a:solidFill>
                <a:latin typeface="Times New Roman" panose="02020603050405020304" pitchFamily="18" charset="0"/>
                <a:cs typeface="Times New Roman" panose="02020603050405020304" pitchFamily="18" charset="0"/>
              </a:rPr>
              <a:t>.)</a:t>
            </a:r>
            <a:r>
              <a:rPr lang="en-US" sz="4000" b="1" dirty="0" smtClean="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
            </a:r>
            <a:br>
              <a:rPr lang="en-US" sz="4000" b="1" dirty="0">
                <a:latin typeface="Times New Roman" panose="02020603050405020304" pitchFamily="18" charset="0"/>
                <a:cs typeface="Times New Roman" panose="02020603050405020304" pitchFamily="18" charset="0"/>
              </a:rPr>
            </a:br>
            <a:r>
              <a:rPr lang="en-US" sz="4000" b="1" dirty="0" smtClean="0">
                <a:solidFill>
                  <a:srgbClr val="00B050"/>
                </a:solidFill>
                <a:latin typeface="Times New Roman" panose="02020603050405020304" pitchFamily="18" charset="0"/>
                <a:cs typeface="Times New Roman" panose="02020603050405020304" pitchFamily="18" charset="0"/>
              </a:rPr>
              <a:t>IUB </a:t>
            </a:r>
            <a:r>
              <a:rPr lang="en-US" sz="4000" b="1" dirty="0">
                <a:solidFill>
                  <a:srgbClr val="00B050"/>
                </a:solidFill>
                <a:latin typeface="Times New Roman" panose="02020603050405020304" pitchFamily="18" charset="0"/>
                <a:cs typeface="Times New Roman" panose="02020603050405020304" pitchFamily="18" charset="0"/>
              </a:rPr>
              <a:t>&amp; All </a:t>
            </a:r>
            <a:r>
              <a:rPr lang="en-US" sz="4000" b="1" dirty="0" smtClean="0">
                <a:solidFill>
                  <a:srgbClr val="00B050"/>
                </a:solidFill>
                <a:latin typeface="Times New Roman" panose="02020603050405020304" pitchFamily="18" charset="0"/>
                <a:cs typeface="Times New Roman" panose="02020603050405020304" pitchFamily="18" charset="0"/>
              </a:rPr>
              <a:t>Affiliated </a:t>
            </a:r>
            <a:r>
              <a:rPr lang="en-US" sz="4000" b="1" dirty="0">
                <a:solidFill>
                  <a:srgbClr val="00B050"/>
                </a:solidFill>
                <a:latin typeface="Times New Roman" panose="02020603050405020304" pitchFamily="18" charset="0"/>
                <a:cs typeface="Times New Roman" panose="02020603050405020304" pitchFamily="18" charset="0"/>
              </a:rPr>
              <a:t>Colleges. </a:t>
            </a:r>
            <a:br>
              <a:rPr lang="en-US" sz="4000" b="1" dirty="0">
                <a:solidFill>
                  <a:srgbClr val="00B050"/>
                </a:solidFill>
                <a:latin typeface="Times New Roman" panose="02020603050405020304" pitchFamily="18" charset="0"/>
                <a:cs typeface="Times New Roman" panose="02020603050405020304" pitchFamily="18" charset="0"/>
              </a:rPr>
            </a:br>
            <a:r>
              <a:rPr lang="en-US" b="1" dirty="0">
                <a:solidFill>
                  <a:srgbClr val="0070C0"/>
                </a:solidFill>
                <a:latin typeface="Times New Roman" panose="02020603050405020304" pitchFamily="18" charset="0"/>
                <a:cs typeface="Times New Roman" panose="02020603050405020304" pitchFamily="18" charset="0"/>
              </a:rPr>
              <a:t>Reality Awards Boost Up</a:t>
            </a:r>
            <a:br>
              <a:rPr lang="en-US" b="1" dirty="0">
                <a:solidFill>
                  <a:srgbClr val="0070C0"/>
                </a:solidFill>
                <a:latin typeface="Times New Roman" panose="02020603050405020304" pitchFamily="18" charset="0"/>
                <a:cs typeface="Times New Roman" panose="02020603050405020304" pitchFamily="18" charset="0"/>
              </a:rPr>
            </a:br>
            <a:r>
              <a:rPr lang="en-US" sz="2000" b="1" dirty="0">
                <a:solidFill>
                  <a:srgbClr val="FFC000"/>
                </a:solidFill>
                <a:latin typeface="Times New Roman" panose="02020603050405020304" pitchFamily="18" charset="0"/>
                <a:cs typeface="Times New Roman" panose="02020603050405020304" pitchFamily="18" charset="0"/>
              </a:rPr>
              <a:t>(YT-Channel)</a:t>
            </a:r>
          </a:p>
        </p:txBody>
      </p:sp>
      <p:sp>
        <p:nvSpPr>
          <p:cNvPr id="3" name="Subtitle 2"/>
          <p:cNvSpPr>
            <a:spLocks noGrp="1"/>
          </p:cNvSpPr>
          <p:nvPr>
            <p:ph type="subTitle" idx="1"/>
          </p:nvPr>
        </p:nvSpPr>
        <p:spPr>
          <a:xfrm>
            <a:off x="1507067" y="5239553"/>
            <a:ext cx="7766936" cy="1461693"/>
          </a:xfrm>
        </p:spPr>
        <p:txBody>
          <a:bodyPr>
            <a:normAutofit fontScale="92500" lnSpcReduction="20000"/>
          </a:bodyPr>
          <a:lstStyle/>
          <a:p>
            <a:r>
              <a:rPr lang="en-US" sz="4000" b="1" dirty="0" smtClean="0">
                <a:solidFill>
                  <a:srgbClr val="FFC000"/>
                </a:solidFill>
                <a:latin typeface="Algerian" panose="04020705040A02060702" pitchFamily="82" charset="0"/>
                <a:cs typeface="Times New Roman" panose="02020603050405020304" pitchFamily="18" charset="0"/>
              </a:rPr>
              <a:t>Rushmat Ali</a:t>
            </a:r>
          </a:p>
          <a:p>
            <a:r>
              <a:rPr lang="en-US" b="1" dirty="0" smtClean="0">
                <a:latin typeface="Times New Roman" panose="02020603050405020304" pitchFamily="18" charset="0"/>
                <a:cs typeface="Times New Roman" panose="02020603050405020304" pitchFamily="18" charset="0"/>
              </a:rPr>
              <a:t>Assistant Professor of Physics</a:t>
            </a:r>
          </a:p>
          <a:p>
            <a:r>
              <a:rPr lang="en-US" sz="3200" b="1" dirty="0" smtClean="0">
                <a:solidFill>
                  <a:srgbClr val="00B0F0"/>
                </a:solidFill>
                <a:latin typeface="Times New Roman" panose="02020603050405020304" pitchFamily="18" charset="0"/>
                <a:cs typeface="Times New Roman" panose="02020603050405020304" pitchFamily="18" charset="0"/>
              </a:rPr>
              <a:t>Govt. Kh. F. Graduate College R. Y. Khan.</a:t>
            </a:r>
            <a:endParaRPr lang="en-US" sz="32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76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40"/>
            <a:ext cx="11861074" cy="1423851"/>
          </a:xfrm>
        </p:spPr>
        <p:txBody>
          <a:bodyPr>
            <a:noAutofit/>
          </a:bodyPr>
          <a:lstStyle/>
          <a:p>
            <a:r>
              <a:rPr lang="en-US" sz="2000" b="1" dirty="0">
                <a:latin typeface="Times New Roman" panose="02020603050405020304" pitchFamily="18" charset="0"/>
                <a:cs typeface="Times New Roman" panose="02020603050405020304" pitchFamily="18" charset="0"/>
              </a:rPr>
              <a:t>Mechanism</a:t>
            </a:r>
            <a:br>
              <a:rPr lang="en-US" sz="2000" b="1" dirty="0">
                <a:latin typeface="Times New Roman" panose="02020603050405020304" pitchFamily="18" charset="0"/>
                <a:cs typeface="Times New Roman" panose="02020603050405020304" pitchFamily="18" charset="0"/>
              </a:rPr>
            </a:br>
            <a:r>
              <a:rPr lang="en-US" sz="1600" b="1" dirty="0">
                <a:solidFill>
                  <a:schemeClr val="tx1"/>
                </a:solidFill>
                <a:latin typeface="Times New Roman" panose="02020603050405020304" pitchFamily="18" charset="0"/>
                <a:cs typeface="Times New Roman" panose="02020603050405020304" pitchFamily="18" charset="0"/>
              </a:rPr>
              <a:t>The mechanism of thermoregulation involves afferent sensing, central control, and efferent responses. Peripheral and central </a:t>
            </a:r>
            <a:r>
              <a:rPr lang="en-US" sz="1600" b="1" dirty="0" smtClean="0">
                <a:solidFill>
                  <a:schemeClr val="tx1"/>
                </a:solidFill>
                <a:latin typeface="Times New Roman" panose="02020603050405020304" pitchFamily="18" charset="0"/>
                <a:cs typeface="Times New Roman" panose="02020603050405020304" pitchFamily="18" charset="0"/>
              </a:rPr>
              <a:t>thermo-receptors </a:t>
            </a:r>
            <a:r>
              <a:rPr lang="en-US" sz="1600" b="1" dirty="0">
                <a:solidFill>
                  <a:schemeClr val="tx1"/>
                </a:solidFill>
                <a:latin typeface="Times New Roman" panose="02020603050405020304" pitchFamily="18" charset="0"/>
                <a:cs typeface="Times New Roman" panose="02020603050405020304" pitchFamily="18" charset="0"/>
              </a:rPr>
              <a:t>sense an increase or decrease in body temperature and send this information to the hypothalamus. The body then responds with multiple mechanisms to either dissipate or generate heat based on the body's needs. The physiological and behavioral responses to the activation of </a:t>
            </a:r>
            <a:r>
              <a:rPr lang="en-US" sz="1600" b="1" dirty="0" smtClean="0">
                <a:solidFill>
                  <a:schemeClr val="tx1"/>
                </a:solidFill>
                <a:latin typeface="Times New Roman" panose="02020603050405020304" pitchFamily="18" charset="0"/>
                <a:cs typeface="Times New Roman" panose="02020603050405020304" pitchFamily="18" charset="0"/>
              </a:rPr>
              <a:t>thermo-receptors </a:t>
            </a:r>
            <a:r>
              <a:rPr lang="en-US" sz="1600" b="1" dirty="0">
                <a:solidFill>
                  <a:schemeClr val="tx1"/>
                </a:solidFill>
                <a:latin typeface="Times New Roman" panose="02020603050405020304" pitchFamily="18" charset="0"/>
                <a:cs typeface="Times New Roman" panose="02020603050405020304" pitchFamily="18" charset="0"/>
              </a:rPr>
              <a:t>are as follows</a:t>
            </a:r>
            <a:r>
              <a:rPr lang="en-US" sz="1600" b="1" dirty="0" smtClean="0">
                <a:solidFill>
                  <a:schemeClr val="tx1"/>
                </a:solidFill>
                <a:latin typeface="Times New Roman" panose="02020603050405020304" pitchFamily="18" charset="0"/>
                <a:cs typeface="Times New Roman" panose="02020603050405020304" pitchFamily="18" charset="0"/>
              </a:rPr>
              <a:t>.</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04502" y="1515291"/>
            <a:ext cx="4284617" cy="4526070"/>
          </a:xfrm>
        </p:spPr>
        <p:txBody>
          <a:bodyPr>
            <a:normAutofit fontScale="47500" lnSpcReduction="20000"/>
          </a:bodyPr>
          <a:lstStyle/>
          <a:p>
            <a:endParaRPr lang="en-US" dirty="0"/>
          </a:p>
          <a:p>
            <a:r>
              <a:rPr lang="en-US" sz="3200" b="1" dirty="0">
                <a:solidFill>
                  <a:srgbClr val="FF0000"/>
                </a:solidFill>
                <a:latin typeface="Times New Roman" panose="02020603050405020304" pitchFamily="18" charset="0"/>
                <a:cs typeface="Times New Roman" panose="02020603050405020304" pitchFamily="18" charset="0"/>
              </a:rPr>
              <a:t>Increased Body </a:t>
            </a:r>
            <a:r>
              <a:rPr lang="en-US" sz="3200" b="1" dirty="0" smtClean="0">
                <a:solidFill>
                  <a:srgbClr val="FF0000"/>
                </a:solidFill>
                <a:latin typeface="Times New Roman" panose="02020603050405020304" pitchFamily="18" charset="0"/>
                <a:cs typeface="Times New Roman" panose="02020603050405020304" pitchFamily="18" charset="0"/>
              </a:rPr>
              <a:t>Temperature</a:t>
            </a:r>
            <a:endParaRPr lang="en-US" sz="3200" b="1" dirty="0">
              <a:solidFill>
                <a:srgbClr val="FF0000"/>
              </a:solidFill>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body responds by dissipating heat via</a:t>
            </a:r>
            <a:r>
              <a:rPr lang="en-US" sz="32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Activating sympathetic cholinergic fibers innervating sweat glands, leading to increased sweat and increased heat loss</a:t>
            </a:r>
          </a:p>
          <a:p>
            <a:r>
              <a:rPr lang="en-US" sz="3200" dirty="0">
                <a:latin typeface="Times New Roman" panose="02020603050405020304" pitchFamily="18" charset="0"/>
                <a:cs typeface="Times New Roman" panose="02020603050405020304" pitchFamily="18" charset="0"/>
              </a:rPr>
              <a:t>Inhibiting sympathetic activity in blood vessels of the skin, causing blood to be shunted to the skin and an increased heat loss</a:t>
            </a:r>
          </a:p>
          <a:p>
            <a:r>
              <a:rPr lang="en-US" sz="3200" dirty="0">
                <a:latin typeface="Times New Roman" panose="02020603050405020304" pitchFamily="18" charset="0"/>
                <a:cs typeface="Times New Roman" panose="02020603050405020304" pitchFamily="18" charset="0"/>
              </a:rPr>
              <a:t>Decreasing the release of </a:t>
            </a:r>
            <a:r>
              <a:rPr lang="en-US" sz="3200" dirty="0" smtClean="0">
                <a:latin typeface="Times New Roman" panose="02020603050405020304" pitchFamily="18" charset="0"/>
                <a:cs typeface="Times New Roman" panose="02020603050405020304" pitchFamily="18" charset="0"/>
              </a:rPr>
              <a:t>catecho-lamines </a:t>
            </a:r>
            <a:r>
              <a:rPr lang="en-US" sz="3200" dirty="0">
                <a:latin typeface="Times New Roman" panose="02020603050405020304" pitchFamily="18" charset="0"/>
                <a:cs typeface="Times New Roman" panose="02020603050405020304" pitchFamily="18" charset="0"/>
              </a:rPr>
              <a:t>from the adrenal glands and thyroid hormones from the hypothalamus, leading to a reduced metabolic rate</a:t>
            </a:r>
          </a:p>
          <a:p>
            <a:r>
              <a:rPr lang="en-US" sz="3200" dirty="0">
                <a:latin typeface="Times New Roman" panose="02020603050405020304" pitchFamily="18" charset="0"/>
                <a:cs typeface="Times New Roman" panose="02020603050405020304" pitchFamily="18" charset="0"/>
              </a:rPr>
              <a:t>Behavioral changes include reducing movements, adopting an open body position, removing clothing, and reducing </a:t>
            </a:r>
            <a:r>
              <a:rPr lang="en-US" sz="3200" dirty="0" smtClean="0">
                <a:latin typeface="Times New Roman" panose="02020603050405020304" pitchFamily="18" charset="0"/>
                <a:cs typeface="Times New Roman" panose="02020603050405020304" pitchFamily="18" charset="0"/>
              </a:rPr>
              <a:t>appetite</a:t>
            </a:r>
          </a:p>
          <a:p>
            <a:r>
              <a:rPr lang="en-US" sz="3200" dirty="0">
                <a:latin typeface="Times New Roman" panose="02020603050405020304" pitchFamily="18" charset="0"/>
                <a:cs typeface="Times New Roman" panose="02020603050405020304" pitchFamily="18" charset="0"/>
              </a:rPr>
              <a:t>Factors that can raise your internal temperature </a:t>
            </a:r>
            <a:r>
              <a:rPr lang="en-US" sz="3200" dirty="0" smtClean="0">
                <a:latin typeface="Times New Roman" panose="02020603050405020304" pitchFamily="18" charset="0"/>
                <a:cs typeface="Times New Roman" panose="02020603050405020304" pitchFamily="18" charset="0"/>
              </a:rPr>
              <a:t>include: fever, exercise</a:t>
            </a:r>
            <a:endParaRPr lang="en-US" sz="3200" dirty="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digestion</a:t>
            </a:r>
            <a:endParaRPr lang="en-US" sz="32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4389120" y="1410789"/>
            <a:ext cx="7680959" cy="5447211"/>
          </a:xfrm>
        </p:spPr>
        <p:txBody>
          <a:bodyPr>
            <a:noAutofit/>
          </a:bodyPr>
          <a:lstStyle/>
          <a:p>
            <a:r>
              <a:rPr lang="en-US" sz="2000" b="1" dirty="0">
                <a:solidFill>
                  <a:srgbClr val="FF0000"/>
                </a:solidFill>
              </a:rPr>
              <a:t>Decreased Body Temperature</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body responds by generating heat via:</a:t>
            </a:r>
          </a:p>
          <a:p>
            <a:r>
              <a:rPr lang="en-US" dirty="0">
                <a:latin typeface="Times New Roman" panose="02020603050405020304" pitchFamily="18" charset="0"/>
                <a:cs typeface="Times New Roman" panose="02020603050405020304" pitchFamily="18" charset="0"/>
              </a:rPr>
              <a:t>Activating the sympathetic nervous system which causes vasoconstriction of skin arterioles, causing blood to bypass the skin and leading to a decreased loss of heat. </a:t>
            </a:r>
            <a:r>
              <a:rPr lang="en-US" dirty="0" smtClean="0">
                <a:latin typeface="Times New Roman" panose="02020603050405020304" pitchFamily="18" charset="0"/>
                <a:cs typeface="Times New Roman" panose="02020603050405020304" pitchFamily="18" charset="0"/>
              </a:rPr>
              <a:t>Adrenal </a:t>
            </a:r>
            <a:r>
              <a:rPr lang="en-US" dirty="0">
                <a:latin typeface="Times New Roman" panose="02020603050405020304" pitchFamily="18" charset="0"/>
                <a:cs typeface="Times New Roman" panose="02020603050405020304" pitchFamily="18" charset="0"/>
              </a:rPr>
              <a:t>glands will release </a:t>
            </a:r>
            <a:r>
              <a:rPr lang="en-US" dirty="0" smtClean="0">
                <a:latin typeface="Times New Roman" panose="02020603050405020304" pitchFamily="18" charset="0"/>
                <a:cs typeface="Times New Roman" panose="02020603050405020304" pitchFamily="18" charset="0"/>
              </a:rPr>
              <a:t>catecho-lamines leading </a:t>
            </a:r>
            <a:r>
              <a:rPr lang="en-US" dirty="0">
                <a:latin typeface="Times New Roman" panose="02020603050405020304" pitchFamily="18" charset="0"/>
                <a:cs typeface="Times New Roman" panose="02020603050405020304" pitchFamily="18" charset="0"/>
              </a:rPr>
              <a:t>to increased metabolic rate and heat production. </a:t>
            </a:r>
          </a:p>
          <a:p>
            <a:r>
              <a:rPr lang="en-US" dirty="0">
                <a:latin typeface="Times New Roman" panose="02020603050405020304" pitchFamily="18" charset="0"/>
                <a:cs typeface="Times New Roman" panose="02020603050405020304" pitchFamily="18" charset="0"/>
              </a:rPr>
              <a:t>Releasing thyroid hormones from the hypothalamus causes an increased metabolic rate and subsequent heat production.</a:t>
            </a:r>
          </a:p>
          <a:p>
            <a:r>
              <a:rPr lang="en-US" dirty="0">
                <a:latin typeface="Times New Roman" panose="02020603050405020304" pitchFamily="18" charset="0"/>
                <a:cs typeface="Times New Roman" panose="02020603050405020304" pitchFamily="18" charset="0"/>
              </a:rPr>
              <a:t>Activating the primary motor center in the posterior hypothalamus causes skeletal muscle contraction and </a:t>
            </a:r>
            <a:r>
              <a:rPr lang="en-US" dirty="0" smtClean="0">
                <a:latin typeface="Times New Roman" panose="02020603050405020304" pitchFamily="18" charset="0"/>
                <a:cs typeface="Times New Roman" panose="02020603050405020304" pitchFamily="18" charset="0"/>
              </a:rPr>
              <a:t>shivering.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Non-shivering thermogenesis using brown adipose tissue (BAT) in the first six months of life.</a:t>
            </a:r>
          </a:p>
          <a:p>
            <a:r>
              <a:rPr lang="en-US" dirty="0">
                <a:latin typeface="Times New Roman" panose="02020603050405020304" pitchFamily="18" charset="0"/>
                <a:cs typeface="Times New Roman" panose="02020603050405020304" pitchFamily="18" charset="0"/>
              </a:rPr>
              <a:t>Behavioral changes include increased movements, adopting a closed body position, adding clothing, and an </a:t>
            </a:r>
            <a:r>
              <a:rPr lang="en-US" dirty="0"/>
              <a:t>increased appetite</a:t>
            </a:r>
            <a:r>
              <a:rPr lang="en-US" dirty="0" smtClean="0"/>
              <a:t>.</a:t>
            </a:r>
          </a:p>
          <a:p>
            <a:r>
              <a:rPr lang="en-US" dirty="0"/>
              <a:t>Factors that can lower your internal temperature include:, drug use</a:t>
            </a:r>
          </a:p>
          <a:p>
            <a:r>
              <a:rPr lang="en-US" dirty="0"/>
              <a:t>alcohol use, metabolic conditions</a:t>
            </a:r>
            <a:r>
              <a:rPr lang="en-US" dirty="0" smtClean="0"/>
              <a:t>, </a:t>
            </a:r>
            <a:r>
              <a:rPr lang="en-US" dirty="0"/>
              <a:t>under-functioning thyroid gland</a:t>
            </a:r>
          </a:p>
          <a:p>
            <a:endParaRPr lang="en-US" dirty="0"/>
          </a:p>
          <a:p>
            <a:endParaRPr lang="en-US" dirty="0"/>
          </a:p>
          <a:p>
            <a:endParaRPr lang="en-US" sz="2000" dirty="0"/>
          </a:p>
        </p:txBody>
      </p:sp>
    </p:spTree>
    <p:extLst>
      <p:ext uri="{BB962C8B-B14F-4D97-AF65-F5344CB8AC3E}">
        <p14:creationId xmlns:p14="http://schemas.microsoft.com/office/powerpoint/2010/main" val="6703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xEl>
                                              <p:pRg st="0" end="0"/>
                                            </p:txEl>
                                          </p:spTgt>
                                        </p:tgtEl>
                                        <p:attrNameLst>
                                          <p:attrName>style.visibility</p:attrName>
                                        </p:attrNameLst>
                                      </p:cBhvr>
                                      <p:to>
                                        <p:strVal val="visible"/>
                                      </p:to>
                                    </p:set>
                                    <p:anim calcmode="lin" valueType="num">
                                      <p:cBhvr additive="base">
                                        <p:cTn id="6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txEl>
                                              <p:pRg st="1" end="1"/>
                                            </p:txEl>
                                          </p:spTgt>
                                        </p:tgtEl>
                                        <p:attrNameLst>
                                          <p:attrName>style.visibility</p:attrName>
                                        </p:attrNameLst>
                                      </p:cBhvr>
                                      <p:to>
                                        <p:strVal val="visible"/>
                                      </p:to>
                                    </p:set>
                                    <p:anim calcmode="lin" valueType="num">
                                      <p:cBhvr additive="base">
                                        <p:cTn id="6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xEl>
                                              <p:pRg st="2" end="2"/>
                                            </p:txEl>
                                          </p:spTgt>
                                        </p:tgtEl>
                                        <p:attrNameLst>
                                          <p:attrName>style.visibility</p:attrName>
                                        </p:attrNameLst>
                                      </p:cBhvr>
                                      <p:to>
                                        <p:strVal val="visible"/>
                                      </p:to>
                                    </p:set>
                                    <p:anim calcmode="lin" valueType="num">
                                      <p:cBhvr additive="base">
                                        <p:cTn id="7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txEl>
                                              <p:pRg st="3" end="3"/>
                                            </p:txEl>
                                          </p:spTgt>
                                        </p:tgtEl>
                                        <p:attrNameLst>
                                          <p:attrName>style.visibility</p:attrName>
                                        </p:attrNameLst>
                                      </p:cBhvr>
                                      <p:to>
                                        <p:strVal val="visible"/>
                                      </p:to>
                                    </p:set>
                                    <p:anim calcmode="lin" valueType="num">
                                      <p:cBhvr additive="base">
                                        <p:cTn id="7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
                                            <p:txEl>
                                              <p:pRg st="4" end="4"/>
                                            </p:txEl>
                                          </p:spTgt>
                                        </p:tgtEl>
                                        <p:attrNameLst>
                                          <p:attrName>style.visibility</p:attrName>
                                        </p:attrNameLst>
                                      </p:cBhvr>
                                      <p:to>
                                        <p:strVal val="visible"/>
                                      </p:to>
                                    </p:set>
                                    <p:anim calcmode="lin" valueType="num">
                                      <p:cBhvr additive="base">
                                        <p:cTn id="8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
                                            <p:txEl>
                                              <p:pRg st="5" end="5"/>
                                            </p:txEl>
                                          </p:spTgt>
                                        </p:tgtEl>
                                        <p:attrNameLst>
                                          <p:attrName>style.visibility</p:attrName>
                                        </p:attrNameLst>
                                      </p:cBhvr>
                                      <p:to>
                                        <p:strVal val="visible"/>
                                      </p:to>
                                    </p:set>
                                    <p:anim calcmode="lin" valueType="num">
                                      <p:cBhvr additive="base">
                                        <p:cTn id="9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4">
                                            <p:txEl>
                                              <p:pRg st="6" end="6"/>
                                            </p:txEl>
                                          </p:spTgt>
                                        </p:tgtEl>
                                        <p:attrNameLst>
                                          <p:attrName>style.visibility</p:attrName>
                                        </p:attrNameLst>
                                      </p:cBhvr>
                                      <p:to>
                                        <p:strVal val="visible"/>
                                      </p:to>
                                    </p:set>
                                    <p:anim calcmode="lin" valueType="num">
                                      <p:cBhvr additive="base">
                                        <p:cTn id="9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
                                            <p:txEl>
                                              <p:pRg st="7" end="7"/>
                                            </p:txEl>
                                          </p:spTgt>
                                        </p:tgtEl>
                                        <p:attrNameLst>
                                          <p:attrName>style.visibility</p:attrName>
                                        </p:attrNameLst>
                                      </p:cBhvr>
                                      <p:to>
                                        <p:strVal val="visible"/>
                                      </p:to>
                                    </p:set>
                                    <p:anim calcmode="lin" valueType="num">
                                      <p:cBhvr additive="base">
                                        <p:cTn id="10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
                                            <p:txEl>
                                              <p:pRg st="8" end="8"/>
                                            </p:txEl>
                                          </p:spTgt>
                                        </p:tgtEl>
                                        <p:attrNameLst>
                                          <p:attrName>style.visibility</p:attrName>
                                        </p:attrNameLst>
                                      </p:cBhvr>
                                      <p:to>
                                        <p:strVal val="visible"/>
                                      </p:to>
                                    </p:set>
                                    <p:anim calcmode="lin" valueType="num">
                                      <p:cBhvr additive="base">
                                        <p:cTn id="10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09600"/>
          </a:xfrm>
        </p:spPr>
        <p:txBody>
          <a:bodyPr>
            <a:normAutofit fontScale="90000"/>
          </a:bodyPr>
          <a:lstStyle/>
          <a:p>
            <a:r>
              <a:rPr lang="en-US" dirty="0">
                <a:solidFill>
                  <a:srgbClr val="FF0000"/>
                </a:solidFill>
                <a:latin typeface="Algerian" panose="04020705040A02060702" pitchFamily="82" charset="0"/>
              </a:rPr>
              <a:t>Culture</a:t>
            </a:r>
          </a:p>
        </p:txBody>
      </p:sp>
      <p:sp>
        <p:nvSpPr>
          <p:cNvPr id="3" name="Content Placeholder 2"/>
          <p:cNvSpPr>
            <a:spLocks noGrp="1"/>
          </p:cNvSpPr>
          <p:nvPr>
            <p:ph idx="1"/>
          </p:nvPr>
        </p:nvSpPr>
        <p:spPr>
          <a:xfrm>
            <a:off x="261257" y="444137"/>
            <a:ext cx="11508377" cy="6283234"/>
          </a:xfrm>
        </p:spPr>
        <p:txBody>
          <a:bodyPr>
            <a:noAutofit/>
          </a:bodyPr>
          <a:lstStyle/>
          <a:p>
            <a:r>
              <a:rPr lang="en-US" sz="2000" b="1" dirty="0" smtClean="0">
                <a:latin typeface="Times New Roman" panose="02020603050405020304" pitchFamily="18" charset="0"/>
                <a:cs typeface="Times New Roman" panose="02020603050405020304" pitchFamily="18" charset="0"/>
              </a:rPr>
              <a:t>Social </a:t>
            </a:r>
            <a:r>
              <a:rPr lang="en-US" sz="2000" b="1" dirty="0">
                <a:latin typeface="Times New Roman" panose="02020603050405020304" pitchFamily="18" charset="0"/>
                <a:cs typeface="Times New Roman" panose="02020603050405020304" pitchFamily="18" charset="0"/>
              </a:rPr>
              <a:t>adaptations enabled early modern humans to occupy environments with temperatures that were drastically different from that of Africa.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Culture enabled humans to expand their range to areas that would otherwise be uninhabitable</a:t>
            </a:r>
            <a:r>
              <a:rPr lang="en-US" sz="2000" b="1" dirty="0" smtClean="0">
                <a:latin typeface="Times New Roman" panose="02020603050405020304" pitchFamily="18" charset="0"/>
                <a:cs typeface="Times New Roman" panose="02020603050405020304" pitchFamily="18" charset="0"/>
              </a:rPr>
              <a:t>.</a:t>
            </a:r>
          </a:p>
          <a:p>
            <a:r>
              <a:rPr lang="en-US" sz="2000" b="1" dirty="0" smtClean="0">
                <a:solidFill>
                  <a:srgbClr val="FF0000"/>
                </a:solidFill>
                <a:latin typeface="Times New Roman" panose="02020603050405020304" pitchFamily="18" charset="0"/>
                <a:cs typeface="Times New Roman" panose="02020603050405020304" pitchFamily="18" charset="0"/>
              </a:rPr>
              <a:t> Cold: </a:t>
            </a:r>
            <a:r>
              <a:rPr lang="en-US" sz="2000" b="1" dirty="0" smtClean="0">
                <a:latin typeface="Times New Roman" panose="02020603050405020304" pitchFamily="18" charset="0"/>
                <a:cs typeface="Times New Roman" panose="02020603050405020304" pitchFamily="18" charset="0"/>
              </a:rPr>
              <a:t>Humans </a:t>
            </a:r>
            <a:r>
              <a:rPr lang="en-US" sz="2000" b="1" dirty="0">
                <a:latin typeface="Times New Roman" panose="02020603050405020304" pitchFamily="18" charset="0"/>
                <a:cs typeface="Times New Roman" panose="02020603050405020304" pitchFamily="18" charset="0"/>
              </a:rPr>
              <a:t>have been able to occupy areas of extreme cold through clothing, buildings, and manipulation of fire. Furnaces have further enabled the occupation of cold environments.[16][17</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Historically many Indigenous Australians wore only genital coverings. Studies have shown that the warmth from the fires they build is enough to keep the body from fighting heat loss through shivering</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Inuit use well-insulated houses that are designed to transfer heat from an energy source to the living area, which means that the average indoor temperature for coastal Inuit is 10 to 20 °C (50-68 °F</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b="1" dirty="0" smtClean="0">
                <a:solidFill>
                  <a:srgbClr val="FF0000"/>
                </a:solidFill>
                <a:latin typeface="Times New Roman" panose="02020603050405020304" pitchFamily="18" charset="0"/>
                <a:cs typeface="Times New Roman" panose="02020603050405020304" pitchFamily="18" charset="0"/>
              </a:rPr>
              <a:t>Heat: </a:t>
            </a:r>
            <a:r>
              <a:rPr lang="en-US" sz="2000" b="1" dirty="0" smtClean="0">
                <a:latin typeface="Times New Roman" panose="02020603050405020304" pitchFamily="18" charset="0"/>
                <a:cs typeface="Times New Roman" panose="02020603050405020304" pitchFamily="18" charset="0"/>
              </a:rPr>
              <a:t>Humans </a:t>
            </a:r>
            <a:r>
              <a:rPr lang="en-US" sz="2000" b="1" dirty="0">
                <a:latin typeface="Times New Roman" panose="02020603050405020304" pitchFamily="18" charset="0"/>
                <a:cs typeface="Times New Roman" panose="02020603050405020304" pitchFamily="18" charset="0"/>
              </a:rPr>
              <a:t>inhabit hot climates, both dry and humid, and have done so for millions of years. Selective use of clothing and technological inventions such as air conditioning allows humans to thrive in hot climates</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One example is the </a:t>
            </a:r>
            <a:r>
              <a:rPr lang="en-US" sz="2000" b="1" dirty="0" err="1">
                <a:latin typeface="Times New Roman" panose="02020603050405020304" pitchFamily="18" charset="0"/>
                <a:cs typeface="Times New Roman" panose="02020603050405020304" pitchFamily="18" charset="0"/>
              </a:rPr>
              <a:t>Chaamba</a:t>
            </a:r>
            <a:r>
              <a:rPr lang="en-US" sz="2000" b="1" dirty="0">
                <a:latin typeface="Times New Roman" panose="02020603050405020304" pitchFamily="18" charset="0"/>
                <a:cs typeface="Times New Roman" panose="02020603050405020304" pitchFamily="18" charset="0"/>
              </a:rPr>
              <a:t>, who live in the Sahara Desert. They wear clothing that traps air in between skin and the clothes, preventing the high ambient air temperature from reaching the skin.</a:t>
            </a:r>
          </a:p>
        </p:txBody>
      </p:sp>
      <p:pic>
        <p:nvPicPr>
          <p:cNvPr id="5" name="Picture 4"/>
          <p:cNvPicPr>
            <a:picLocks noChangeAspect="1"/>
          </p:cNvPicPr>
          <p:nvPr/>
        </p:nvPicPr>
        <p:blipFill>
          <a:blip r:embed="rId2"/>
          <a:stretch>
            <a:fillRect/>
          </a:stretch>
        </p:blipFill>
        <p:spPr>
          <a:xfrm>
            <a:off x="2873052" y="3153751"/>
            <a:ext cx="8462090" cy="2954833"/>
          </a:xfrm>
          <a:prstGeom prst="rect">
            <a:avLst/>
          </a:prstGeom>
        </p:spPr>
      </p:pic>
      <p:pic>
        <p:nvPicPr>
          <p:cNvPr id="6" name="Picture 5"/>
          <p:cNvPicPr>
            <a:picLocks noChangeAspect="1"/>
          </p:cNvPicPr>
          <p:nvPr/>
        </p:nvPicPr>
        <p:blipFill>
          <a:blip r:embed="rId3"/>
          <a:stretch>
            <a:fillRect/>
          </a:stretch>
        </p:blipFill>
        <p:spPr>
          <a:xfrm>
            <a:off x="7104097" y="268060"/>
            <a:ext cx="3238500" cy="3400425"/>
          </a:xfrm>
          <a:prstGeom prst="rect">
            <a:avLst/>
          </a:prstGeom>
        </p:spPr>
      </p:pic>
    </p:spTree>
    <p:extLst>
      <p:ext uri="{BB962C8B-B14F-4D97-AF65-F5344CB8AC3E}">
        <p14:creationId xmlns:p14="http://schemas.microsoft.com/office/powerpoint/2010/main" val="11526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xit" presetSubtype="12" fill="hold" nodeType="clickEffect">
                                  <p:stCondLst>
                                    <p:cond delay="0"/>
                                  </p:stCondLst>
                                  <p:childTnLst>
                                    <p:animEffect transition="out" filter="strips(downLeft)">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additive="base">
                                        <p:cTn id="3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0" presetClass="exit" presetSubtype="0" fill="hold" nodeType="clickEffect">
                                  <p:stCondLst>
                                    <p:cond delay="0"/>
                                  </p:stCondLst>
                                  <p:childTnLst>
                                    <p:animEffect transition="out" filter="wedge">
                                      <p:cBhvr>
                                        <p:cTn id="47" dur="2000"/>
                                        <p:tgtEl>
                                          <p:spTgt spid="5"/>
                                        </p:tgtEl>
                                      </p:cBhvr>
                                    </p:animEffect>
                                    <p:set>
                                      <p:cBhvr>
                                        <p:cTn id="48" dur="1" fill="hold">
                                          <p:stCondLst>
                                            <p:cond delay="1999"/>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 calcmode="lin" valueType="num">
                                      <p:cBhvr additive="base">
                                        <p:cTn id="5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additive="base">
                                        <p:cTn id="5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69818"/>
            <a:ext cx="10530597" cy="622434"/>
          </a:xfrm>
        </p:spPr>
        <p:txBody>
          <a:bodyPr>
            <a:normAutofit/>
          </a:bodyPr>
          <a:lstStyle/>
          <a:p>
            <a:r>
              <a:rPr lang="en-US" sz="3200" dirty="0">
                <a:latin typeface="Algerian" panose="04020705040A02060702" pitchFamily="82" charset="0"/>
              </a:rPr>
              <a:t>Animal Survival in Extreme Temperatures</a:t>
            </a:r>
          </a:p>
        </p:txBody>
      </p:sp>
      <p:sp>
        <p:nvSpPr>
          <p:cNvPr id="3" name="Content Placeholder 2"/>
          <p:cNvSpPr>
            <a:spLocks noGrp="1"/>
          </p:cNvSpPr>
          <p:nvPr>
            <p:ph idx="1"/>
          </p:nvPr>
        </p:nvSpPr>
        <p:spPr>
          <a:xfrm>
            <a:off x="677334" y="792253"/>
            <a:ext cx="8596668" cy="5249110"/>
          </a:xfrm>
        </p:spPr>
        <p:txBody>
          <a:bodyPr/>
          <a:lstStyle/>
          <a:p>
            <a:r>
              <a:rPr lang="en-US" b="1" dirty="0">
                <a:latin typeface="Times New Roman" panose="02020603050405020304" pitchFamily="18" charset="0"/>
                <a:cs typeface="Times New Roman" panose="02020603050405020304" pitchFamily="18" charset="0"/>
              </a:rPr>
              <a:t>Whether special fur, blubber, or unique feet - the ability to adapt gives many wild animals an edge and the ability to withstand extreme temperatures. Insulation matters! In colder regions, many animals have modified fur that helps insulate them from the cold and camouflages them in the snow.</a:t>
            </a:r>
          </a:p>
          <a:p>
            <a:r>
              <a:rPr lang="en-US" b="1" dirty="0" smtClean="0">
                <a:latin typeface="Times New Roman" panose="02020603050405020304" pitchFamily="18" charset="0"/>
                <a:cs typeface="Times New Roman" panose="02020603050405020304" pitchFamily="18" charset="0"/>
              </a:rPr>
              <a:t>Animals </a:t>
            </a:r>
            <a:r>
              <a:rPr lang="en-US" b="1" dirty="0">
                <a:latin typeface="Times New Roman" panose="02020603050405020304" pitchFamily="18" charset="0"/>
                <a:cs typeface="Times New Roman" panose="02020603050405020304" pitchFamily="18" charset="0"/>
              </a:rPr>
              <a:t>have some amazing adaptations that help them live in even the most hostile environments.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Consider </a:t>
            </a:r>
            <a:r>
              <a:rPr lang="en-US" b="1" dirty="0">
                <a:latin typeface="Times New Roman" panose="02020603050405020304" pitchFamily="18" charset="0"/>
                <a:cs typeface="Times New Roman" panose="02020603050405020304" pitchFamily="18" charset="0"/>
              </a:rPr>
              <a:t>camels, for instance. They can thrive in some of the hottest and driest places on Earth. Their legs don’t get burned when they kneel on hot sand due to thick leathery patches on their knees.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They </a:t>
            </a:r>
            <a:r>
              <a:rPr lang="en-US" b="1" dirty="0">
                <a:latin typeface="Times New Roman" panose="02020603050405020304" pitchFamily="18" charset="0"/>
                <a:cs typeface="Times New Roman" panose="02020603050405020304" pitchFamily="18" charset="0"/>
              </a:rPr>
              <a:t>can survive for an entire week without water but, at the same time, they can drink 32 gallons of water at once. Their body temperature ranges from 93 °F to 107 °F, so they don’t need to sweat very often and can conserve water this </a:t>
            </a:r>
            <a:r>
              <a:rPr lang="en-US" b="1" dirty="0" smtClean="0">
                <a:latin typeface="Times New Roman" panose="02020603050405020304" pitchFamily="18" charset="0"/>
                <a:cs typeface="Times New Roman" panose="02020603050405020304" pitchFamily="18" charset="0"/>
              </a:rPr>
              <a:t>way.</a:t>
            </a:r>
          </a:p>
          <a:p>
            <a:r>
              <a:rPr lang="en-US" b="1"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spongy bones in their noses absorb any excess moisture to keep every drop of water in, so the air they breathe out is dry air.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In </a:t>
            </a:r>
            <a:r>
              <a:rPr lang="en-US" b="1" dirty="0">
                <a:latin typeface="Times New Roman" panose="02020603050405020304" pitchFamily="18" charset="0"/>
                <a:cs typeface="Times New Roman" panose="02020603050405020304" pitchFamily="18" charset="0"/>
              </a:rPr>
              <a:t>addition to camels, other animals’ adaptations are equally remarkable. How do they do it? </a:t>
            </a:r>
          </a:p>
        </p:txBody>
      </p:sp>
      <p:pic>
        <p:nvPicPr>
          <p:cNvPr id="4" name="Picture 3"/>
          <p:cNvPicPr>
            <a:picLocks noChangeAspect="1"/>
          </p:cNvPicPr>
          <p:nvPr/>
        </p:nvPicPr>
        <p:blipFill>
          <a:blip r:embed="rId2"/>
          <a:stretch>
            <a:fillRect/>
          </a:stretch>
        </p:blipFill>
        <p:spPr>
          <a:xfrm>
            <a:off x="9344568" y="843959"/>
            <a:ext cx="2790825" cy="2095500"/>
          </a:xfrm>
          <a:prstGeom prst="rect">
            <a:avLst/>
          </a:prstGeom>
        </p:spPr>
      </p:pic>
      <p:pic>
        <p:nvPicPr>
          <p:cNvPr id="5" name="Picture 4"/>
          <p:cNvPicPr>
            <a:picLocks noChangeAspect="1"/>
          </p:cNvPicPr>
          <p:nvPr/>
        </p:nvPicPr>
        <p:blipFill>
          <a:blip r:embed="rId3"/>
          <a:stretch>
            <a:fillRect/>
          </a:stretch>
        </p:blipFill>
        <p:spPr>
          <a:xfrm>
            <a:off x="7049450" y="1274499"/>
            <a:ext cx="3932261" cy="5249111"/>
          </a:xfrm>
          <a:prstGeom prst="rect">
            <a:avLst/>
          </a:prstGeom>
        </p:spPr>
      </p:pic>
      <p:pic>
        <p:nvPicPr>
          <p:cNvPr id="6" name="Picture 5"/>
          <p:cNvPicPr>
            <a:picLocks noChangeAspect="1"/>
          </p:cNvPicPr>
          <p:nvPr/>
        </p:nvPicPr>
        <p:blipFill>
          <a:blip r:embed="rId4"/>
          <a:stretch>
            <a:fillRect/>
          </a:stretch>
        </p:blipFill>
        <p:spPr>
          <a:xfrm>
            <a:off x="5210175" y="2143125"/>
            <a:ext cx="1771650" cy="2571750"/>
          </a:xfrm>
          <a:prstGeom prst="rect">
            <a:avLst/>
          </a:prstGeom>
        </p:spPr>
      </p:pic>
      <p:pic>
        <p:nvPicPr>
          <p:cNvPr id="7" name="Picture 6"/>
          <p:cNvPicPr>
            <a:picLocks noChangeAspect="1"/>
          </p:cNvPicPr>
          <p:nvPr/>
        </p:nvPicPr>
        <p:blipFill>
          <a:blip r:embed="rId5"/>
          <a:stretch>
            <a:fillRect/>
          </a:stretch>
        </p:blipFill>
        <p:spPr>
          <a:xfrm>
            <a:off x="1989401" y="3429000"/>
            <a:ext cx="2857500" cy="1600200"/>
          </a:xfrm>
          <a:prstGeom prst="rect">
            <a:avLst/>
          </a:prstGeom>
        </p:spPr>
      </p:pic>
    </p:spTree>
    <p:extLst>
      <p:ext uri="{BB962C8B-B14F-4D97-AF65-F5344CB8AC3E}">
        <p14:creationId xmlns:p14="http://schemas.microsoft.com/office/powerpoint/2010/main" val="41297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 calcmode="lin" valueType="num">
                                      <p:cBhvr additive="base">
                                        <p:cTn id="4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 calcmode="lin" valueType="num">
                                      <p:cBhvr additive="base">
                                        <p:cTn id="4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ppt_x"/>
                                          </p:val>
                                        </p:tav>
                                        <p:tav tm="100000">
                                          <p:val>
                                            <p:strVal val="#ppt_x"/>
                                          </p:val>
                                        </p:tav>
                                      </p:tavLst>
                                    </p:anim>
                                    <p:anim calcmode="lin" valueType="num">
                                      <p:cBhvr additive="base">
                                        <p:cTn id="5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0" presetClass="exit" presetSubtype="0" fill="hold" nodeType="clickEffect">
                                  <p:stCondLst>
                                    <p:cond delay="0"/>
                                  </p:stCondLst>
                                  <p:childTnLst>
                                    <p:animEffect transition="out" filter="wedge">
                                      <p:cBhvr>
                                        <p:cTn id="59" dur="2000"/>
                                        <p:tgtEl>
                                          <p:spTgt spid="7"/>
                                        </p:tgtEl>
                                      </p:cBhvr>
                                    </p:animEffect>
                                    <p:set>
                                      <p:cBhvr>
                                        <p:cTn id="60" dur="1" fill="hold">
                                          <p:stCondLst>
                                            <p:cond delay="1999"/>
                                          </p:stCondLst>
                                        </p:cTn>
                                        <p:tgtEl>
                                          <p:spTgt spid="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 calcmode="lin" valueType="num">
                                      <p:cBhvr additive="base">
                                        <p:cTn id="6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 calcmode="lin" valueType="num">
                                      <p:cBhvr additive="base">
                                        <p:cTn id="7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0630"/>
            <a:ext cx="8596668" cy="548640"/>
          </a:xfrm>
        </p:spPr>
        <p:txBody>
          <a:bodyPr>
            <a:normAutofit fontScale="90000"/>
          </a:bodyPr>
          <a:lstStyle/>
          <a:p>
            <a:r>
              <a:rPr lang="en-US" sz="3200" dirty="0">
                <a:latin typeface="Algerian" panose="04020705040A02060702" pitchFamily="82" charset="0"/>
              </a:rPr>
              <a:t>Warm-Blooded or Cold-Blooded?</a:t>
            </a:r>
          </a:p>
        </p:txBody>
      </p:sp>
      <p:sp>
        <p:nvSpPr>
          <p:cNvPr id="3" name="Content Placeholder 2"/>
          <p:cNvSpPr>
            <a:spLocks noGrp="1"/>
          </p:cNvSpPr>
          <p:nvPr>
            <p:ph sz="half" idx="1"/>
          </p:nvPr>
        </p:nvSpPr>
        <p:spPr>
          <a:xfrm>
            <a:off x="209006" y="679270"/>
            <a:ext cx="5684329" cy="6048101"/>
          </a:xfrm>
        </p:spPr>
        <p:txBody>
          <a:bodyPr>
            <a:noAutofit/>
          </a:bodyPr>
          <a:lstStyle/>
          <a:p>
            <a:r>
              <a:rPr lang="en-US" sz="1600" b="1" dirty="0">
                <a:latin typeface="Times New Roman" panose="02020603050405020304" pitchFamily="18" charset="0"/>
                <a:cs typeface="Times New Roman" panose="02020603050405020304" pitchFamily="18" charset="0"/>
              </a:rPr>
              <a:t>Warm-blooded </a:t>
            </a:r>
            <a:r>
              <a:rPr lang="en-US" sz="1600" b="1" dirty="0" smtClean="0">
                <a:latin typeface="Times New Roman" panose="02020603050405020304" pitchFamily="18" charset="0"/>
                <a:cs typeface="Times New Roman" panose="02020603050405020304" pitchFamily="18" charset="0"/>
              </a:rPr>
              <a:t>animals need </a:t>
            </a:r>
            <a:r>
              <a:rPr lang="en-US" sz="1600" b="1" dirty="0">
                <a:latin typeface="Times New Roman" panose="02020603050405020304" pitchFamily="18" charset="0"/>
                <a:cs typeface="Times New Roman" panose="02020603050405020304" pitchFamily="18" charset="0"/>
              </a:rPr>
              <a:t>to maintain a relatively constant body </a:t>
            </a:r>
            <a:r>
              <a:rPr lang="en-US" sz="1600" b="1" dirty="0" smtClean="0">
                <a:latin typeface="Times New Roman" panose="02020603050405020304" pitchFamily="18" charset="0"/>
                <a:cs typeface="Times New Roman" panose="02020603050405020304" pitchFamily="18" charset="0"/>
              </a:rPr>
              <a:t>temperature. </a:t>
            </a:r>
          </a:p>
          <a:p>
            <a:r>
              <a:rPr lang="en-US" sz="1600" b="1" dirty="0" smtClean="0">
                <a:latin typeface="Times New Roman" panose="02020603050405020304" pitchFamily="18" charset="0"/>
                <a:cs typeface="Times New Roman" panose="02020603050405020304" pitchFamily="18" charset="0"/>
              </a:rPr>
              <a:t>The accepted </a:t>
            </a:r>
            <a:r>
              <a:rPr lang="en-US" sz="1600" b="1" dirty="0">
                <a:latin typeface="Times New Roman" panose="02020603050405020304" pitchFamily="18" charset="0"/>
                <a:cs typeface="Times New Roman" panose="02020603050405020304" pitchFamily="18" charset="0"/>
              </a:rPr>
              <a:t>average body temperature is 98.6 °F </a:t>
            </a:r>
            <a:r>
              <a:rPr lang="en-US" sz="1600" b="1" dirty="0" smtClean="0">
                <a:latin typeface="Times New Roman" panose="02020603050405020304" pitchFamily="18" charset="0"/>
                <a:cs typeface="Times New Roman" panose="02020603050405020304" pitchFamily="18" charset="0"/>
              </a:rPr>
              <a:t>for humans. Most </a:t>
            </a:r>
            <a:r>
              <a:rPr lang="en-US" sz="1600" b="1" dirty="0">
                <a:latin typeface="Times New Roman" panose="02020603050405020304" pitchFamily="18" charset="0"/>
                <a:cs typeface="Times New Roman" panose="02020603050405020304" pitchFamily="18" charset="0"/>
              </a:rPr>
              <a:t>other mammals range from 97 °F to 103 °</a:t>
            </a:r>
            <a:r>
              <a:rPr lang="en-US" sz="1600" b="1" dirty="0" smtClean="0">
                <a:latin typeface="Times New Roman" panose="02020603050405020304" pitchFamily="18" charset="0"/>
                <a:cs typeface="Times New Roman" panose="02020603050405020304" pitchFamily="18" charset="0"/>
              </a:rPr>
              <a:t>F</a:t>
            </a:r>
            <a:r>
              <a:rPr lang="en-US" sz="1600" b="1" dirty="0">
                <a:latin typeface="Times New Roman" panose="02020603050405020304" pitchFamily="18" charset="0"/>
                <a:cs typeface="Times New Roman" panose="02020603050405020304" pitchFamily="18" charset="0"/>
              </a:rPr>
              <a:t>,</a:t>
            </a:r>
            <a:r>
              <a:rPr lang="en-US" sz="1600" b="1" dirty="0" smtClean="0">
                <a:latin typeface="Times New Roman" panose="02020603050405020304" pitchFamily="18" charset="0"/>
                <a:cs typeface="Times New Roman" panose="02020603050405020304" pitchFamily="18" charset="0"/>
              </a:rPr>
              <a:t> Birds </a:t>
            </a:r>
            <a:r>
              <a:rPr lang="en-US" sz="1600" b="1" dirty="0">
                <a:latin typeface="Times New Roman" panose="02020603050405020304" pitchFamily="18" charset="0"/>
                <a:cs typeface="Times New Roman" panose="02020603050405020304" pitchFamily="18" charset="0"/>
              </a:rPr>
              <a:t>have an average body temperature of 105 °F</a:t>
            </a:r>
            <a:r>
              <a:rPr lang="en-US" sz="1600" b="1" dirty="0" smtClean="0">
                <a:latin typeface="Times New Roman" panose="02020603050405020304" pitchFamily="18" charset="0"/>
                <a:cs typeface="Times New Roman" panose="02020603050405020304" pitchFamily="18" charset="0"/>
              </a:rPr>
              <a:t>.</a:t>
            </a:r>
          </a:p>
          <a:p>
            <a:r>
              <a:rPr lang="en-US" sz="1600" b="1" dirty="0">
                <a:latin typeface="Times New Roman" panose="02020603050405020304" pitchFamily="18" charset="0"/>
                <a:cs typeface="Times New Roman" panose="02020603050405020304" pitchFamily="18" charset="0"/>
              </a:rPr>
              <a:t>T</a:t>
            </a:r>
            <a:r>
              <a:rPr lang="en-US" sz="1600" b="1" dirty="0" smtClean="0">
                <a:latin typeface="Times New Roman" panose="02020603050405020304" pitchFamily="18" charset="0"/>
                <a:cs typeface="Times New Roman" panose="02020603050405020304" pitchFamily="18" charset="0"/>
              </a:rPr>
              <a:t>he </a:t>
            </a:r>
            <a:r>
              <a:rPr lang="en-US" sz="1600" b="1" dirty="0">
                <a:latin typeface="Times New Roman" panose="02020603050405020304" pitchFamily="18" charset="0"/>
                <a:cs typeface="Times New Roman" panose="02020603050405020304" pitchFamily="18" charset="0"/>
              </a:rPr>
              <a:t>size and shape of an organism </a:t>
            </a:r>
            <a:r>
              <a:rPr lang="en-US" sz="1600" b="1" dirty="0" smtClean="0">
                <a:latin typeface="Times New Roman" panose="02020603050405020304" pitchFamily="18" charset="0"/>
                <a:cs typeface="Times New Roman" panose="02020603050405020304" pitchFamily="18" charset="0"/>
              </a:rPr>
              <a:t> is large e.g. animals like elephants</a:t>
            </a:r>
            <a:r>
              <a:rPr lang="en-US" sz="1600" b="1" dirty="0">
                <a:latin typeface="Times New Roman" panose="02020603050405020304" pitchFamily="18" charset="0"/>
                <a:cs typeface="Times New Roman" panose="02020603050405020304" pitchFamily="18" charset="0"/>
              </a:rPr>
              <a:t>, whales, and </a:t>
            </a:r>
            <a:r>
              <a:rPr lang="en-US" sz="1600" b="1" dirty="0" smtClean="0">
                <a:latin typeface="Times New Roman" panose="02020603050405020304" pitchFamily="18" charset="0"/>
                <a:cs typeface="Times New Roman" panose="02020603050405020304" pitchFamily="18" charset="0"/>
              </a:rPr>
              <a:t>walruses.</a:t>
            </a:r>
          </a:p>
          <a:p>
            <a:r>
              <a:rPr lang="en-US" sz="1600" b="1" dirty="0" smtClean="0">
                <a:latin typeface="Times New Roman" panose="02020603050405020304" pitchFamily="18" charset="0"/>
                <a:cs typeface="Times New Roman" panose="02020603050405020304" pitchFamily="18" charset="0"/>
              </a:rPr>
              <a:t>Their large volume rely on </a:t>
            </a:r>
            <a:r>
              <a:rPr lang="en-US" sz="1600" b="1" dirty="0">
                <a:latin typeface="Times New Roman" panose="02020603050405020304" pitchFamily="18" charset="0"/>
                <a:cs typeface="Times New Roman" panose="02020603050405020304" pitchFamily="18" charset="0"/>
              </a:rPr>
              <a:t>the outside environment to heat </a:t>
            </a:r>
            <a:r>
              <a:rPr lang="en-US" sz="1600" b="1" dirty="0" smtClean="0">
                <a:latin typeface="Times New Roman" panose="02020603050405020304" pitchFamily="18" charset="0"/>
                <a:cs typeface="Times New Roman" panose="02020603050405020304" pitchFamily="18" charset="0"/>
              </a:rPr>
              <a:t>them and have </a:t>
            </a:r>
            <a:r>
              <a:rPr lang="en-US" sz="1600" b="1" dirty="0">
                <a:latin typeface="Times New Roman" panose="02020603050405020304" pitchFamily="18" charset="0"/>
                <a:cs typeface="Times New Roman" panose="02020603050405020304" pitchFamily="18" charset="0"/>
              </a:rPr>
              <a:t>slow their response </a:t>
            </a:r>
            <a:r>
              <a:rPr lang="en-US" sz="1600" b="1" dirty="0" smtClean="0">
                <a:latin typeface="Times New Roman" panose="02020603050405020304" pitchFamily="18" charset="0"/>
                <a:cs typeface="Times New Roman" panose="02020603050405020304" pitchFamily="18" charset="0"/>
              </a:rPr>
              <a:t>times.</a:t>
            </a:r>
          </a:p>
          <a:p>
            <a:r>
              <a:rPr lang="en-US" sz="1600" b="1" dirty="0" smtClean="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metabolism of food within the body is often referred to as internal </a:t>
            </a:r>
            <a:r>
              <a:rPr lang="en-US" sz="1600" b="1" dirty="0" smtClean="0">
                <a:latin typeface="Times New Roman" panose="02020603050405020304" pitchFamily="18" charset="0"/>
                <a:cs typeface="Times New Roman" panose="02020603050405020304" pitchFamily="18" charset="0"/>
              </a:rPr>
              <a:t>combustion.</a:t>
            </a:r>
          </a:p>
          <a:p>
            <a:r>
              <a:rPr lang="en-US" sz="1600" b="1" dirty="0">
                <a:latin typeface="Times New Roman" panose="02020603050405020304" pitchFamily="18" charset="0"/>
                <a:cs typeface="Times New Roman" panose="02020603050405020304" pitchFamily="18" charset="0"/>
              </a:rPr>
              <a:t>A</a:t>
            </a:r>
            <a:r>
              <a:rPr lang="en-US" sz="1600" b="1" dirty="0" smtClean="0">
                <a:latin typeface="Times New Roman" panose="02020603050405020304" pitchFamily="18" charset="0"/>
                <a:cs typeface="Times New Roman" panose="02020603050405020304" pitchFamily="18" charset="0"/>
              </a:rPr>
              <a:t>nimals </a:t>
            </a:r>
            <a:r>
              <a:rPr lang="en-US" sz="1600" b="1" dirty="0">
                <a:latin typeface="Times New Roman" panose="02020603050405020304" pitchFamily="18" charset="0"/>
                <a:cs typeface="Times New Roman" panose="02020603050405020304" pitchFamily="18" charset="0"/>
              </a:rPr>
              <a:t>that don’t migrate, </a:t>
            </a:r>
            <a:r>
              <a:rPr lang="en-US" sz="1600" b="1" dirty="0" smtClean="0">
                <a:latin typeface="Times New Roman" panose="02020603050405020304" pitchFamily="18" charset="0"/>
                <a:cs typeface="Times New Roman" panose="02020603050405020304" pitchFamily="18" charset="0"/>
              </a:rPr>
              <a:t>they </a:t>
            </a:r>
            <a:r>
              <a:rPr lang="en-US" sz="1600" b="1" dirty="0">
                <a:latin typeface="Times New Roman" panose="02020603050405020304" pitchFamily="18" charset="0"/>
                <a:cs typeface="Times New Roman" panose="02020603050405020304" pitchFamily="18" charset="0"/>
              </a:rPr>
              <a:t>survive the </a:t>
            </a:r>
            <a:r>
              <a:rPr lang="en-US" sz="1600" b="1" dirty="0" smtClean="0">
                <a:latin typeface="Times New Roman" panose="02020603050405020304" pitchFamily="18" charset="0"/>
                <a:cs typeface="Times New Roman" panose="02020603050405020304" pitchFamily="18" charset="0"/>
              </a:rPr>
              <a:t>winter sleep(Hibernation). During </a:t>
            </a:r>
            <a:r>
              <a:rPr lang="en-US" sz="1600" b="1" dirty="0">
                <a:latin typeface="Times New Roman" panose="02020603050405020304" pitchFamily="18" charset="0"/>
                <a:cs typeface="Times New Roman" panose="02020603050405020304" pitchFamily="18" charset="0"/>
              </a:rPr>
              <a:t>hibernation, body temperature drops, breathing and heart rate slows, and most of the body’s metabolic functions are put on </a:t>
            </a:r>
            <a:r>
              <a:rPr lang="en-US" sz="1600" b="1" dirty="0" smtClean="0">
                <a:latin typeface="Times New Roman" panose="02020603050405020304" pitchFamily="18" charset="0"/>
                <a:cs typeface="Times New Roman" panose="02020603050405020304" pitchFamily="18" charset="0"/>
              </a:rPr>
              <a:t>hold.</a:t>
            </a: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a:t>
            </a:r>
            <a:r>
              <a:rPr lang="en-US" sz="1600" b="1" dirty="0" smtClean="0">
                <a:latin typeface="Times New Roman" panose="02020603050405020304" pitchFamily="18" charset="0"/>
                <a:cs typeface="Times New Roman" panose="02020603050405020304" pitchFamily="18" charset="0"/>
              </a:rPr>
              <a:t>he </a:t>
            </a:r>
            <a:r>
              <a:rPr lang="en-US" sz="1600" b="1" dirty="0">
                <a:latin typeface="Times New Roman" panose="02020603050405020304" pitchFamily="18" charset="0"/>
                <a:cs typeface="Times New Roman" panose="02020603050405020304" pitchFamily="18" charset="0"/>
              </a:rPr>
              <a:t>warm-blooded animal becomes </a:t>
            </a:r>
            <a:r>
              <a:rPr lang="en-US" sz="1600" b="1" dirty="0" smtClean="0">
                <a:latin typeface="Times New Roman" panose="02020603050405020304" pitchFamily="18" charset="0"/>
                <a:cs typeface="Times New Roman" panose="02020603050405020304" pitchFamily="18" charset="0"/>
              </a:rPr>
              <a:t>cold-blooded in hibernation, </a:t>
            </a:r>
            <a:r>
              <a:rPr lang="en-US" sz="1600" b="1" dirty="0">
                <a:latin typeface="Times New Roman" panose="02020603050405020304" pitchFamily="18" charset="0"/>
                <a:cs typeface="Times New Roman" panose="02020603050405020304" pitchFamily="18" charset="0"/>
              </a:rPr>
              <a:t>But they are still </a:t>
            </a:r>
            <a:r>
              <a:rPr lang="en-US" sz="1600" b="1" dirty="0" smtClean="0">
                <a:latin typeface="Times New Roman" panose="02020603050405020304" pitchFamily="18" charset="0"/>
                <a:cs typeface="Times New Roman" panose="02020603050405020304" pitchFamily="18" charset="0"/>
              </a:rPr>
              <a:t>alive. </a:t>
            </a:r>
            <a:r>
              <a:rPr lang="en-US" sz="1600" b="1" dirty="0">
                <a:latin typeface="Times New Roman" panose="02020603050405020304" pitchFamily="18" charset="0"/>
                <a:cs typeface="Times New Roman" panose="02020603050405020304" pitchFamily="18" charset="0"/>
              </a:rPr>
              <a:t>and they live off their fat reserves. </a:t>
            </a:r>
            <a:r>
              <a:rPr lang="en-US" sz="1600" b="1" dirty="0" smtClean="0">
                <a:latin typeface="Times New Roman" panose="02020603050405020304" pitchFamily="18" charset="0"/>
                <a:cs typeface="Times New Roman" panose="02020603050405020304" pitchFamily="18" charset="0"/>
              </a:rPr>
              <a:t>They can store </a:t>
            </a:r>
            <a:r>
              <a:rPr lang="en-US" sz="1600" b="1" dirty="0">
                <a:latin typeface="Times New Roman" panose="02020603050405020304" pitchFamily="18" charset="0"/>
                <a:cs typeface="Times New Roman" panose="02020603050405020304" pitchFamily="18" charset="0"/>
              </a:rPr>
              <a:t>a great </a:t>
            </a:r>
            <a:r>
              <a:rPr lang="en-US" sz="1600" b="1" dirty="0" smtClean="0">
                <a:latin typeface="Times New Roman" panose="02020603050405020304" pitchFamily="18" charset="0"/>
                <a:cs typeface="Times New Roman" panose="02020603050405020304" pitchFamily="18" charset="0"/>
              </a:rPr>
              <a:t>body </a:t>
            </a:r>
            <a:r>
              <a:rPr lang="en-US" sz="1600" b="1" dirty="0">
                <a:latin typeface="Times New Roman" panose="02020603050405020304" pitchFamily="18" charset="0"/>
                <a:cs typeface="Times New Roman" panose="02020603050405020304" pitchFamily="18" charset="0"/>
              </a:rPr>
              <a:t>fat, such as bears, groundhogs, and chipmunks. </a:t>
            </a:r>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Smaller </a:t>
            </a:r>
            <a:r>
              <a:rPr lang="en-US" sz="1600" b="1" dirty="0">
                <a:latin typeface="Times New Roman" panose="02020603050405020304" pitchFamily="18" charset="0"/>
                <a:cs typeface="Times New Roman" panose="02020603050405020304" pitchFamily="18" charset="0"/>
              </a:rPr>
              <a:t>warm-blooded animals lose heat more </a:t>
            </a:r>
            <a:r>
              <a:rPr lang="en-US" sz="1600" b="1" dirty="0" smtClean="0">
                <a:latin typeface="Times New Roman" panose="02020603050405020304" pitchFamily="18" charset="0"/>
                <a:cs typeface="Times New Roman" panose="02020603050405020304" pitchFamily="18" charset="0"/>
              </a:rPr>
              <a:t>quickly,  </a:t>
            </a:r>
            <a:r>
              <a:rPr lang="en-US" sz="1600" b="1" dirty="0">
                <a:latin typeface="Times New Roman" panose="02020603050405020304" pitchFamily="18" charset="0"/>
                <a:cs typeface="Times New Roman" panose="02020603050405020304" pitchFamily="18" charset="0"/>
              </a:rPr>
              <a:t>they will lose heat faster than they can produce it.</a:t>
            </a:r>
          </a:p>
          <a:p>
            <a:endParaRPr lang="en-US" sz="2000"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191794" y="679270"/>
            <a:ext cx="5525589" cy="6048101"/>
          </a:xfrm>
        </p:spPr>
        <p:txBody>
          <a:bodyPr>
            <a:noAutofit/>
          </a:bodyPr>
          <a:lstStyle/>
          <a:p>
            <a:r>
              <a:rPr lang="en-US" sz="1600" b="1" dirty="0">
                <a:latin typeface="Times New Roman" panose="02020603050405020304" pitchFamily="18" charset="0"/>
                <a:cs typeface="Times New Roman" panose="02020603050405020304" pitchFamily="18" charset="0"/>
              </a:rPr>
              <a:t>Cold-blooded animals do not maintain a constant body temperature. </a:t>
            </a:r>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They </a:t>
            </a:r>
            <a:r>
              <a:rPr lang="en-US" sz="1600" b="1" dirty="0">
                <a:latin typeface="Times New Roman" panose="02020603050405020304" pitchFamily="18" charset="0"/>
                <a:cs typeface="Times New Roman" panose="02020603050405020304" pitchFamily="18" charset="0"/>
              </a:rPr>
              <a:t>get their heat from the outside environment, so their body temperature fluctuates, based on external temperatures. If it is 50 °F outside, their body temperature will eventually drop to 50 °</a:t>
            </a:r>
            <a:r>
              <a:rPr lang="en-US" sz="1600" b="1" dirty="0" smtClean="0">
                <a:latin typeface="Times New Roman" panose="02020603050405020304" pitchFamily="18" charset="0"/>
                <a:cs typeface="Times New Roman" panose="02020603050405020304" pitchFamily="18" charset="0"/>
              </a:rPr>
              <a:t>F.</a:t>
            </a:r>
          </a:p>
          <a:p>
            <a:r>
              <a:rPr lang="en-US" sz="1600" b="1" dirty="0" smtClean="0">
                <a:latin typeface="Times New Roman" panose="02020603050405020304" pitchFamily="18" charset="0"/>
                <a:cs typeface="Times New Roman" panose="02020603050405020304" pitchFamily="18" charset="0"/>
              </a:rPr>
              <a:t>Most </a:t>
            </a:r>
            <a:r>
              <a:rPr lang="en-US" sz="1600" b="1" dirty="0">
                <a:latin typeface="Times New Roman" panose="02020603050405020304" pitchFamily="18" charset="0"/>
                <a:cs typeface="Times New Roman" panose="02020603050405020304" pitchFamily="18" charset="0"/>
              </a:rPr>
              <a:t>of the rest of the animal kingdom—except birds and </a:t>
            </a:r>
            <a:r>
              <a:rPr lang="en-US" sz="1600" b="1" dirty="0" smtClean="0">
                <a:latin typeface="Times New Roman" panose="02020603050405020304" pitchFamily="18" charset="0"/>
                <a:cs typeface="Times New Roman" panose="02020603050405020304" pitchFamily="18" charset="0"/>
              </a:rPr>
              <a:t>mammals are </a:t>
            </a:r>
            <a:r>
              <a:rPr lang="en-US" sz="1600" b="1" dirty="0">
                <a:latin typeface="Times New Roman" panose="02020603050405020304" pitchFamily="18" charset="0"/>
                <a:cs typeface="Times New Roman" panose="02020603050405020304" pitchFamily="18" charset="0"/>
              </a:rPr>
              <a:t>cold-blooded</a:t>
            </a:r>
            <a:r>
              <a:rPr lang="en-US" sz="1600" b="1" dirty="0" smtClean="0">
                <a:latin typeface="Times New Roman" panose="02020603050405020304" pitchFamily="18" charset="0"/>
                <a:cs typeface="Times New Roman" panose="02020603050405020304" pitchFamily="18" charset="0"/>
              </a:rPr>
              <a:t>.</a:t>
            </a:r>
          </a:p>
          <a:p>
            <a:r>
              <a:rPr lang="en-US" sz="1600" b="1" dirty="0" smtClean="0">
                <a:latin typeface="Times New Roman" panose="02020603050405020304" pitchFamily="18" charset="0"/>
                <a:cs typeface="Times New Roman" panose="02020603050405020304" pitchFamily="18" charset="0"/>
              </a:rPr>
              <a:t>These </a:t>
            </a:r>
            <a:r>
              <a:rPr lang="en-US" sz="1600" b="1" dirty="0">
                <a:latin typeface="Times New Roman" panose="02020603050405020304" pitchFamily="18" charset="0"/>
                <a:cs typeface="Times New Roman" panose="02020603050405020304" pitchFamily="18" charset="0"/>
              </a:rPr>
              <a:t>animals require less energy to survive than warm-blooded animals do, because much of the energy that drives their metabolism comes from their surroundings. </a:t>
            </a:r>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Reptiles</a:t>
            </a:r>
            <a:r>
              <a:rPr lang="en-US" sz="1600" b="1" dirty="0">
                <a:latin typeface="Times New Roman" panose="02020603050405020304" pitchFamily="18" charset="0"/>
                <a:cs typeface="Times New Roman" panose="02020603050405020304" pitchFamily="18" charset="0"/>
              </a:rPr>
              <a:t>, such as the python, can go a year without eating, </a:t>
            </a:r>
            <a:r>
              <a:rPr lang="en-US" sz="1600" b="1" dirty="0" smtClean="0">
                <a:latin typeface="Times New Roman" panose="02020603050405020304" pitchFamily="18" charset="0"/>
                <a:cs typeface="Times New Roman" panose="02020603050405020304" pitchFamily="18" charset="0"/>
              </a:rPr>
              <a:t> &amp;can </a:t>
            </a:r>
            <a:r>
              <a:rPr lang="en-US" sz="1600" b="1" dirty="0">
                <a:latin typeface="Times New Roman" panose="02020603050405020304" pitchFamily="18" charset="0"/>
                <a:cs typeface="Times New Roman" panose="02020603050405020304" pitchFamily="18" charset="0"/>
              </a:rPr>
              <a:t>afford to eat little. </a:t>
            </a:r>
          </a:p>
          <a:p>
            <a:r>
              <a:rPr lang="en-US" sz="1600" b="1" dirty="0" smtClean="0">
                <a:latin typeface="Times New Roman" panose="02020603050405020304" pitchFamily="18" charset="0"/>
                <a:cs typeface="Times New Roman" panose="02020603050405020304" pitchFamily="18" charset="0"/>
              </a:rPr>
              <a:t>There </a:t>
            </a:r>
            <a:r>
              <a:rPr lang="en-US" sz="1600" b="1" dirty="0">
                <a:latin typeface="Times New Roman" panose="02020603050405020304" pitchFamily="18" charset="0"/>
                <a:cs typeface="Times New Roman" panose="02020603050405020304" pitchFamily="18" charset="0"/>
              </a:rPr>
              <a:t>is a certain temperature below which their metabolism just won’t </a:t>
            </a:r>
            <a:r>
              <a:rPr lang="en-US" sz="1600" b="1" dirty="0" smtClean="0">
                <a:latin typeface="Times New Roman" panose="02020603050405020304" pitchFamily="18" charset="0"/>
                <a:cs typeface="Times New Roman" panose="02020603050405020304" pitchFamily="18" charset="0"/>
              </a:rPr>
              <a:t>work.</a:t>
            </a:r>
          </a:p>
          <a:p>
            <a:r>
              <a:rPr lang="en-US" sz="1600" b="1" dirty="0" smtClean="0">
                <a:latin typeface="Times New Roman" panose="02020603050405020304" pitchFamily="18" charset="0"/>
                <a:cs typeface="Times New Roman" panose="02020603050405020304" pitchFamily="18" charset="0"/>
              </a:rPr>
              <a:t>Cold-blooded </a:t>
            </a:r>
            <a:r>
              <a:rPr lang="en-US" sz="1600" b="1" dirty="0">
                <a:latin typeface="Times New Roman" panose="02020603050405020304" pitchFamily="18" charset="0"/>
                <a:cs typeface="Times New Roman" panose="02020603050405020304" pitchFamily="18" charset="0"/>
              </a:rPr>
              <a:t>animals hibernate, too. But they need to store less </a:t>
            </a:r>
            <a:r>
              <a:rPr lang="en-US" sz="1600" b="1" dirty="0" smtClean="0">
                <a:latin typeface="Times New Roman" panose="02020603050405020304" pitchFamily="18" charset="0"/>
                <a:cs typeface="Times New Roman" panose="02020603050405020304" pitchFamily="18" charset="0"/>
              </a:rPr>
              <a:t>fat.</a:t>
            </a:r>
          </a:p>
          <a:p>
            <a:r>
              <a:rPr lang="en-US" sz="1600" b="1" dirty="0" smtClean="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Turtles and frogs bury themselves in mud under lakes and ponds for up to six months at a </a:t>
            </a:r>
            <a:r>
              <a:rPr lang="en-US" sz="1600" b="1" dirty="0" smtClean="0">
                <a:latin typeface="Times New Roman" panose="02020603050405020304" pitchFamily="18" charset="0"/>
                <a:cs typeface="Times New Roman" panose="02020603050405020304" pitchFamily="18" charset="0"/>
              </a:rPr>
              <a:t>time, they </a:t>
            </a:r>
            <a:r>
              <a:rPr lang="en-US" sz="1600" b="1" dirty="0">
                <a:latin typeface="Times New Roman" panose="02020603050405020304" pitchFamily="18" charset="0"/>
                <a:cs typeface="Times New Roman" panose="02020603050405020304" pitchFamily="18" charset="0"/>
              </a:rPr>
              <a:t>appear dead. There are no external signs of life.</a:t>
            </a:r>
          </a:p>
          <a:p>
            <a:r>
              <a:rPr lang="en-US" sz="1600" b="1" dirty="0" smtClean="0">
                <a:latin typeface="Times New Roman" panose="02020603050405020304" pitchFamily="18" charset="0"/>
                <a:cs typeface="Times New Roman" panose="02020603050405020304" pitchFamily="18" charset="0"/>
              </a:rPr>
              <a:t>In hibernation, </a:t>
            </a:r>
            <a:r>
              <a:rPr lang="en-US" sz="1600" b="1" dirty="0">
                <a:latin typeface="Times New Roman" panose="02020603050405020304" pitchFamily="18" charset="0"/>
                <a:cs typeface="Times New Roman" panose="02020603050405020304" pitchFamily="18" charset="0"/>
              </a:rPr>
              <a:t>The fluid around the cells, but not in the cells, is frozen solid. As water freezes outside the cell, water from within the cell is drawn out through osmosis. </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824309" y="2511879"/>
            <a:ext cx="1933575" cy="1276350"/>
          </a:xfrm>
          <a:prstGeom prst="rect">
            <a:avLst/>
          </a:prstGeom>
        </p:spPr>
      </p:pic>
      <p:pic>
        <p:nvPicPr>
          <p:cNvPr id="7" name="Picture 6"/>
          <p:cNvPicPr>
            <a:picLocks noChangeAspect="1"/>
          </p:cNvPicPr>
          <p:nvPr/>
        </p:nvPicPr>
        <p:blipFill>
          <a:blip r:embed="rId3"/>
          <a:stretch>
            <a:fillRect/>
          </a:stretch>
        </p:blipFill>
        <p:spPr>
          <a:xfrm>
            <a:off x="1172685" y="4273460"/>
            <a:ext cx="1924050" cy="1266825"/>
          </a:xfrm>
          <a:prstGeom prst="rect">
            <a:avLst/>
          </a:prstGeom>
        </p:spPr>
      </p:pic>
    </p:spTree>
    <p:extLst>
      <p:ext uri="{BB962C8B-B14F-4D97-AF65-F5344CB8AC3E}">
        <p14:creationId xmlns:p14="http://schemas.microsoft.com/office/powerpoint/2010/main" val="16243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0" presetClass="exit" presetSubtype="0" fill="hold" nodeType="clickEffect">
                                  <p:stCondLst>
                                    <p:cond delay="0"/>
                                  </p:stCondLst>
                                  <p:childTnLst>
                                    <p:animEffect transition="out" filter="wedge">
                                      <p:cBhvr>
                                        <p:cTn id="66" dur="2000"/>
                                        <p:tgtEl>
                                          <p:spTgt spid="6"/>
                                        </p:tgtEl>
                                      </p:cBhvr>
                                    </p:animEffect>
                                    <p:set>
                                      <p:cBhvr>
                                        <p:cTn id="67" dur="1" fill="hold">
                                          <p:stCondLst>
                                            <p:cond delay="1999"/>
                                          </p:stCondLst>
                                        </p:cTn>
                                        <p:tgtEl>
                                          <p:spTgt spid="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0" presetClass="exit" presetSubtype="0" fill="hold" nodeType="clickEffect">
                                  <p:stCondLst>
                                    <p:cond delay="0"/>
                                  </p:stCondLst>
                                  <p:childTnLst>
                                    <p:animEffect transition="out" filter="wedge">
                                      <p:cBhvr>
                                        <p:cTn id="77" dur="2000"/>
                                        <p:tgtEl>
                                          <p:spTgt spid="7"/>
                                        </p:tgtEl>
                                      </p:cBhvr>
                                    </p:animEffect>
                                    <p:set>
                                      <p:cBhvr>
                                        <p:cTn id="78" dur="1" fill="hold">
                                          <p:stCondLst>
                                            <p:cond delay="19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anim calcmode="lin" valueType="num">
                                      <p:cBhvr additive="base">
                                        <p:cTn id="8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
                                            <p:txEl>
                                              <p:pRg st="1" end="1"/>
                                            </p:txEl>
                                          </p:spTgt>
                                        </p:tgtEl>
                                        <p:attrNameLst>
                                          <p:attrName>style.visibility</p:attrName>
                                        </p:attrNameLst>
                                      </p:cBhvr>
                                      <p:to>
                                        <p:strVal val="visible"/>
                                      </p:to>
                                    </p:set>
                                    <p:anim calcmode="lin" valueType="num">
                                      <p:cBhvr additive="base">
                                        <p:cTn id="8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
                                            <p:txEl>
                                              <p:pRg st="2" end="2"/>
                                            </p:txEl>
                                          </p:spTgt>
                                        </p:tgtEl>
                                        <p:attrNameLst>
                                          <p:attrName>style.visibility</p:attrName>
                                        </p:attrNameLst>
                                      </p:cBhvr>
                                      <p:to>
                                        <p:strVal val="visible"/>
                                      </p:to>
                                    </p:set>
                                    <p:anim calcmode="lin" valueType="num">
                                      <p:cBhvr additive="base">
                                        <p:cTn id="9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4">
                                            <p:txEl>
                                              <p:pRg st="3" end="3"/>
                                            </p:txEl>
                                          </p:spTgt>
                                        </p:tgtEl>
                                        <p:attrNameLst>
                                          <p:attrName>style.visibility</p:attrName>
                                        </p:attrNameLst>
                                      </p:cBhvr>
                                      <p:to>
                                        <p:strVal val="visible"/>
                                      </p:to>
                                    </p:set>
                                    <p:anim calcmode="lin" valueType="num">
                                      <p:cBhvr additive="base">
                                        <p:cTn id="10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
                                            <p:txEl>
                                              <p:pRg st="4" end="4"/>
                                            </p:txEl>
                                          </p:spTgt>
                                        </p:tgtEl>
                                        <p:attrNameLst>
                                          <p:attrName>style.visibility</p:attrName>
                                        </p:attrNameLst>
                                      </p:cBhvr>
                                      <p:to>
                                        <p:strVal val="visible"/>
                                      </p:to>
                                    </p:set>
                                    <p:anim calcmode="lin" valueType="num">
                                      <p:cBhvr additive="base">
                                        <p:cTn id="10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4">
                                            <p:txEl>
                                              <p:pRg st="5" end="5"/>
                                            </p:txEl>
                                          </p:spTgt>
                                        </p:tgtEl>
                                        <p:attrNameLst>
                                          <p:attrName>style.visibility</p:attrName>
                                        </p:attrNameLst>
                                      </p:cBhvr>
                                      <p:to>
                                        <p:strVal val="visible"/>
                                      </p:to>
                                    </p:set>
                                    <p:anim calcmode="lin" valueType="num">
                                      <p:cBhvr additive="base">
                                        <p:cTn id="11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4">
                                            <p:txEl>
                                              <p:pRg st="6" end="6"/>
                                            </p:txEl>
                                          </p:spTgt>
                                        </p:tgtEl>
                                        <p:attrNameLst>
                                          <p:attrName>style.visibility</p:attrName>
                                        </p:attrNameLst>
                                      </p:cBhvr>
                                      <p:to>
                                        <p:strVal val="visible"/>
                                      </p:to>
                                    </p:set>
                                    <p:anim calcmode="lin" valueType="num">
                                      <p:cBhvr additive="base">
                                        <p:cTn id="11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
                                            <p:txEl>
                                              <p:pRg st="7" end="7"/>
                                            </p:txEl>
                                          </p:spTgt>
                                        </p:tgtEl>
                                        <p:attrNameLst>
                                          <p:attrName>style.visibility</p:attrName>
                                        </p:attrNameLst>
                                      </p:cBhvr>
                                      <p:to>
                                        <p:strVal val="visible"/>
                                      </p:to>
                                    </p:set>
                                    <p:anim calcmode="lin" valueType="num">
                                      <p:cBhvr additive="base">
                                        <p:cTn id="12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4">
                                            <p:txEl>
                                              <p:pRg st="8" end="8"/>
                                            </p:txEl>
                                          </p:spTgt>
                                        </p:tgtEl>
                                        <p:attrNameLst>
                                          <p:attrName>style.visibility</p:attrName>
                                        </p:attrNameLst>
                                      </p:cBhvr>
                                      <p:to>
                                        <p:strVal val="visible"/>
                                      </p:to>
                                    </p:set>
                                    <p:anim calcmode="lin" valueType="num">
                                      <p:cBhvr additive="base">
                                        <p:cTn id="1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22070"/>
            <a:ext cx="10674289" cy="744582"/>
          </a:xfrm>
        </p:spPr>
        <p:txBody>
          <a:bodyPr>
            <a:normAutofit fontScale="90000"/>
          </a:bodyPr>
          <a:lstStyle/>
          <a:p>
            <a:r>
              <a:rPr lang="en-US" dirty="0" smtClean="0">
                <a:latin typeface="Algerian" panose="04020705040A02060702" pitchFamily="82" charset="0"/>
              </a:rPr>
              <a:t>Extreme temperature Adaptations in birds:</a:t>
            </a:r>
            <a:endParaRPr lang="en-US" dirty="0">
              <a:latin typeface="Algerian" panose="04020705040A02060702" pitchFamily="82" charset="0"/>
            </a:endParaRPr>
          </a:p>
        </p:txBody>
      </p:sp>
      <p:pic>
        <p:nvPicPr>
          <p:cNvPr id="5" name="Picture 4"/>
          <p:cNvPicPr>
            <a:picLocks noChangeAspect="1"/>
          </p:cNvPicPr>
          <p:nvPr/>
        </p:nvPicPr>
        <p:blipFill>
          <a:blip r:embed="rId2"/>
          <a:stretch>
            <a:fillRect/>
          </a:stretch>
        </p:blipFill>
        <p:spPr>
          <a:xfrm>
            <a:off x="1397407" y="1899917"/>
            <a:ext cx="6108721" cy="3877392"/>
          </a:xfrm>
          <a:prstGeom prst="rect">
            <a:avLst/>
          </a:prstGeom>
        </p:spPr>
      </p:pic>
      <p:pic>
        <p:nvPicPr>
          <p:cNvPr id="7" name="Picture 6"/>
          <p:cNvPicPr>
            <a:picLocks noChangeAspect="1"/>
          </p:cNvPicPr>
          <p:nvPr/>
        </p:nvPicPr>
        <p:blipFill>
          <a:blip r:embed="rId3"/>
          <a:stretch>
            <a:fillRect/>
          </a:stretch>
        </p:blipFill>
        <p:spPr>
          <a:xfrm>
            <a:off x="1790891" y="963271"/>
            <a:ext cx="5864860" cy="4395597"/>
          </a:xfrm>
          <a:prstGeom prst="rect">
            <a:avLst/>
          </a:prstGeom>
        </p:spPr>
      </p:pic>
      <p:pic>
        <p:nvPicPr>
          <p:cNvPr id="8" name="Picture 7"/>
          <p:cNvPicPr>
            <a:picLocks noChangeAspect="1"/>
          </p:cNvPicPr>
          <p:nvPr/>
        </p:nvPicPr>
        <p:blipFill>
          <a:blip r:embed="rId4"/>
          <a:stretch>
            <a:fillRect/>
          </a:stretch>
        </p:blipFill>
        <p:spPr>
          <a:xfrm>
            <a:off x="5507202" y="963271"/>
            <a:ext cx="5084505" cy="3816427"/>
          </a:xfrm>
          <a:prstGeom prst="rect">
            <a:avLst/>
          </a:prstGeom>
        </p:spPr>
      </p:pic>
      <p:sp>
        <p:nvSpPr>
          <p:cNvPr id="9" name="Content Placeholder 8"/>
          <p:cNvSpPr>
            <a:spLocks noGrp="1"/>
          </p:cNvSpPr>
          <p:nvPr>
            <p:ph sz="half" idx="2"/>
          </p:nvPr>
        </p:nvSpPr>
        <p:spPr/>
        <p:txBody>
          <a:bodyPr/>
          <a:lstStyle/>
          <a:p>
            <a:endParaRPr lang="en-US" sz="5400" b="1" dirty="0" smtClean="0">
              <a:solidFill>
                <a:srgbClr val="FF0000"/>
              </a:solidFill>
              <a:latin typeface="Times New Roman" panose="02020603050405020304" pitchFamily="18" charset="0"/>
              <a:cs typeface="Times New Roman" panose="02020603050405020304" pitchFamily="18" charset="0"/>
            </a:endParaRPr>
          </a:p>
          <a:p>
            <a:endParaRPr lang="en-US" sz="5400" b="1" dirty="0">
              <a:solidFill>
                <a:srgbClr val="FF0000"/>
              </a:solidFill>
              <a:latin typeface="Times New Roman" panose="02020603050405020304" pitchFamily="18" charset="0"/>
              <a:cs typeface="Times New Roman" panose="02020603050405020304" pitchFamily="18" charset="0"/>
            </a:endParaRPr>
          </a:p>
          <a:p>
            <a:endParaRPr lang="en-US" sz="5400" b="1" dirty="0" smtClean="0">
              <a:solidFill>
                <a:srgbClr val="FF0000"/>
              </a:solidFill>
              <a:latin typeface="Times New Roman" panose="02020603050405020304" pitchFamily="18" charset="0"/>
              <a:cs typeface="Times New Roman" panose="02020603050405020304" pitchFamily="18" charset="0"/>
            </a:endParaRPr>
          </a:p>
          <a:p>
            <a:r>
              <a:rPr lang="en-US" sz="5400" b="1" dirty="0" smtClean="0">
                <a:solidFill>
                  <a:srgbClr val="FF0000"/>
                </a:solidFill>
                <a:latin typeface="Times New Roman" panose="02020603050405020304" pitchFamily="18" charset="0"/>
                <a:cs typeface="Times New Roman" panose="02020603050405020304" pitchFamily="18" charset="0"/>
              </a:rPr>
              <a:t>The End </a:t>
            </a:r>
            <a:endParaRPr lang="en-US" sz="5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11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nodeType="clickEffect">
                                  <p:stCondLst>
                                    <p:cond delay="0"/>
                                  </p:stCondLst>
                                  <p:childTnLst>
                                    <p:anim calcmode="lin" valueType="num">
                                      <p:cBhvr additive="base">
                                        <p:cTn id="18" dur="500"/>
                                        <p:tgtEl>
                                          <p:spTgt spid="8"/>
                                        </p:tgtEl>
                                        <p:attrNameLst>
                                          <p:attrName>ppt_y</p:attrName>
                                        </p:attrNameLst>
                                      </p:cBhvr>
                                      <p:tavLst>
                                        <p:tav tm="0">
                                          <p:val>
                                            <p:strVal val="#ppt_y"/>
                                          </p:val>
                                        </p:tav>
                                        <p:tav tm="100000">
                                          <p:val>
                                            <p:strVal val="#ppt_y+#ppt_h*1.125000"/>
                                          </p:val>
                                        </p:tav>
                                      </p:tavLst>
                                    </p:anim>
                                    <p:animEffect transition="out" filter="wipe(down)">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0" presetClass="exit" presetSubtype="0" fill="hold" nodeType="clickEffect">
                                  <p:stCondLst>
                                    <p:cond delay="0"/>
                                  </p:stCondLst>
                                  <p:childTnLst>
                                    <p:animEffect transition="out" filter="wedge">
                                      <p:cBhvr>
                                        <p:cTn id="41" dur="2000"/>
                                        <p:tgtEl>
                                          <p:spTgt spid="5"/>
                                        </p:tgtEl>
                                      </p:cBhvr>
                                    </p:animEffect>
                                    <p:set>
                                      <p:cBhvr>
                                        <p:cTn id="42" dur="1" fill="hold">
                                          <p:stCondLst>
                                            <p:cond delay="19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 calcmode="lin" valueType="num">
                                      <p:cBhvr additive="base">
                                        <p:cTn id="4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4504"/>
            <a:ext cx="8596668" cy="666206"/>
          </a:xfrm>
        </p:spPr>
        <p:txBody>
          <a:bodyPr>
            <a:normAutofit fontScale="90000"/>
          </a:bodyPr>
          <a:lstStyle/>
          <a:p>
            <a:r>
              <a:rPr lang="en-US" dirty="0">
                <a:latin typeface="Algerian" panose="04020705040A02060702" pitchFamily="82" charset="0"/>
              </a:rPr>
              <a:t>Origin of cold and heat adaptations</a:t>
            </a:r>
          </a:p>
        </p:txBody>
      </p:sp>
      <p:sp>
        <p:nvSpPr>
          <p:cNvPr id="3" name="Content Placeholder 2"/>
          <p:cNvSpPr>
            <a:spLocks noGrp="1"/>
          </p:cNvSpPr>
          <p:nvPr>
            <p:ph idx="1"/>
          </p:nvPr>
        </p:nvSpPr>
        <p:spPr>
          <a:xfrm>
            <a:off x="677333" y="679269"/>
            <a:ext cx="9420255" cy="5630091"/>
          </a:xfrm>
        </p:spPr>
        <p:txBody>
          <a:bodyPr>
            <a:noAutofit/>
          </a:bodyPr>
          <a:lstStyle/>
          <a:p>
            <a:r>
              <a:rPr lang="en-US" sz="2000" b="1" dirty="0">
                <a:latin typeface="Times New Roman" panose="02020603050405020304" pitchFamily="18" charset="0"/>
                <a:cs typeface="Times New Roman" panose="02020603050405020304" pitchFamily="18" charset="0"/>
              </a:rPr>
              <a:t>Modern humans emerged from Africa approximately 70,000 years ago during a period of unstable climate, leading to a variety of new traits among the </a:t>
            </a:r>
            <a:r>
              <a:rPr lang="en-US" sz="2000" b="1" dirty="0" smtClean="0">
                <a:latin typeface="Times New Roman" panose="02020603050405020304" pitchFamily="18" charset="0"/>
                <a:cs typeface="Times New Roman" panose="02020603050405020304" pitchFamily="18" charset="0"/>
              </a:rPr>
              <a:t>population.</a:t>
            </a:r>
          </a:p>
          <a:p>
            <a:r>
              <a:rPr lang="en-US" sz="2000" b="1" dirty="0" smtClean="0">
                <a:latin typeface="Times New Roman" panose="02020603050405020304" pitchFamily="18" charset="0"/>
                <a:cs typeface="Times New Roman" panose="02020603050405020304" pitchFamily="18" charset="0"/>
              </a:rPr>
              <a:t>Researchers </a:t>
            </a:r>
            <a:r>
              <a:rPr lang="en-US" sz="2000" b="1" dirty="0">
                <a:latin typeface="Times New Roman" panose="02020603050405020304" pitchFamily="18" charset="0"/>
                <a:cs typeface="Times New Roman" panose="02020603050405020304" pitchFamily="18" charset="0"/>
              </a:rPr>
              <a:t>hypothesize </a:t>
            </a:r>
            <a:r>
              <a:rPr lang="en-US" sz="2000" b="1" dirty="0" smtClean="0">
                <a:latin typeface="Times New Roman" panose="02020603050405020304" pitchFamily="18" charset="0"/>
                <a:cs typeface="Times New Roman" panose="02020603050405020304" pitchFamily="18" charset="0"/>
              </a:rPr>
              <a:t>that </a:t>
            </a:r>
            <a:r>
              <a:rPr lang="en-US" sz="2000" b="1" dirty="0">
                <a:latin typeface="Times New Roman" panose="02020603050405020304" pitchFamily="18" charset="0"/>
                <a:cs typeface="Times New Roman" panose="02020603050405020304" pitchFamily="18" charset="0"/>
              </a:rPr>
              <a:t>early modern humans were more evolutionarily fit to live in various </a:t>
            </a:r>
            <a:r>
              <a:rPr lang="en-US" sz="2000" b="1" dirty="0" smtClean="0">
                <a:latin typeface="Times New Roman" panose="02020603050405020304" pitchFamily="18" charset="0"/>
                <a:cs typeface="Times New Roman" panose="02020603050405020304" pitchFamily="18" charset="0"/>
              </a:rPr>
              <a:t>climate. </a:t>
            </a:r>
          </a:p>
          <a:p>
            <a:r>
              <a:rPr lang="en-US" sz="2000" b="1" dirty="0" smtClean="0">
                <a:latin typeface="Times New Roman" panose="02020603050405020304" pitchFamily="18" charset="0"/>
                <a:cs typeface="Times New Roman" panose="02020603050405020304" pitchFamily="18" charset="0"/>
              </a:rPr>
              <a:t>Variability </a:t>
            </a:r>
            <a:r>
              <a:rPr lang="en-US" sz="2000" b="1" dirty="0">
                <a:latin typeface="Times New Roman" panose="02020603050405020304" pitchFamily="18" charset="0"/>
                <a:cs typeface="Times New Roman" panose="02020603050405020304" pitchFamily="18" charset="0"/>
              </a:rPr>
              <a:t>selection hypothesis proposed by </a:t>
            </a:r>
            <a:r>
              <a:rPr lang="en-US" sz="2000" b="1" dirty="0">
                <a:solidFill>
                  <a:srgbClr val="FF0000"/>
                </a:solidFill>
                <a:latin typeface="Times New Roman" panose="02020603050405020304" pitchFamily="18" charset="0"/>
                <a:cs typeface="Times New Roman" panose="02020603050405020304" pitchFamily="18" charset="0"/>
              </a:rPr>
              <a:t>Richard </a:t>
            </a:r>
            <a:r>
              <a:rPr lang="en-US" sz="2000" b="1" dirty="0" smtClean="0">
                <a:solidFill>
                  <a:srgbClr val="FF0000"/>
                </a:solidFill>
                <a:latin typeface="Times New Roman" panose="02020603050405020304" pitchFamily="18" charset="0"/>
                <a:cs typeface="Times New Roman" panose="02020603050405020304" pitchFamily="18" charset="0"/>
              </a:rPr>
              <a:t>Potts </a:t>
            </a:r>
            <a:r>
              <a:rPr lang="en-US" sz="2000" b="1" dirty="0" smtClean="0">
                <a:latin typeface="Times New Roman" panose="02020603050405020304" pitchFamily="18" charset="0"/>
                <a:cs typeface="Times New Roman" panose="02020603050405020304" pitchFamily="18" charset="0"/>
              </a:rPr>
              <a:t>says </a:t>
            </a:r>
            <a:r>
              <a:rPr lang="en-US" sz="2000" b="1" dirty="0">
                <a:latin typeface="Times New Roman" panose="02020603050405020304" pitchFamily="18" charset="0"/>
                <a:cs typeface="Times New Roman" panose="02020603050405020304" pitchFamily="18" charset="0"/>
              </a:rPr>
              <a:t>that human adaptability came from </a:t>
            </a:r>
            <a:r>
              <a:rPr lang="en-US" sz="2000" b="1" dirty="0" smtClean="0">
                <a:latin typeface="Times New Roman" panose="02020603050405020304" pitchFamily="18" charset="0"/>
                <a:cs typeface="Times New Roman" panose="02020603050405020304" pitchFamily="18" charset="0"/>
              </a:rPr>
              <a:t>environmental.</a:t>
            </a:r>
          </a:p>
          <a:p>
            <a:r>
              <a:rPr lang="en-US" sz="2000" b="1" dirty="0">
                <a:solidFill>
                  <a:srgbClr val="FF0000"/>
                </a:solidFill>
                <a:latin typeface="Times New Roman" panose="02020603050405020304" pitchFamily="18" charset="0"/>
                <a:cs typeface="Times New Roman" panose="02020603050405020304" pitchFamily="18" charset="0"/>
              </a:rPr>
              <a:t>Bergmann's rule </a:t>
            </a:r>
            <a:r>
              <a:rPr lang="en-US" sz="2000" b="1" dirty="0">
                <a:latin typeface="Times New Roman" panose="02020603050405020304" pitchFamily="18" charset="0"/>
                <a:cs typeface="Times New Roman" panose="02020603050405020304" pitchFamily="18" charset="0"/>
              </a:rPr>
              <a:t>states that endothermic animal subspecies living in colder climates have larger bodies than those of the subspecies living in warmer </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Allen's rule </a:t>
            </a:r>
            <a:r>
              <a:rPr lang="en-US" sz="2000" b="1" dirty="0">
                <a:latin typeface="Times New Roman" panose="02020603050405020304" pitchFamily="18" charset="0"/>
                <a:cs typeface="Times New Roman" panose="02020603050405020304" pitchFamily="18" charset="0"/>
              </a:rPr>
              <a:t>is a biological </a:t>
            </a:r>
            <a:r>
              <a:rPr lang="en-US" sz="2000" b="1" dirty="0" smtClean="0">
                <a:latin typeface="Times New Roman" panose="02020603050405020304" pitchFamily="18" charset="0"/>
                <a:cs typeface="Times New Roman" panose="02020603050405020304" pitchFamily="18" charset="0"/>
              </a:rPr>
              <a:t>rule </a:t>
            </a:r>
            <a:r>
              <a:rPr lang="en-US" sz="2000" b="1" dirty="0">
                <a:latin typeface="Times New Roman" panose="02020603050405020304" pitchFamily="18" charset="0"/>
                <a:cs typeface="Times New Roman" panose="02020603050405020304" pitchFamily="18" charset="0"/>
              </a:rPr>
              <a:t>says the limbs of endotherms are shorter in cold climates and longer in hot climates. Limb length affects the body's surface area, which helps with thermoregulation. Shorter limbs help to conserve heat, while longer limbs help to dissipate heat</a:t>
            </a:r>
            <a:r>
              <a:rPr lang="en-US" sz="2000" b="1" dirty="0" smtClean="0">
                <a:latin typeface="Times New Roman" panose="02020603050405020304" pitchFamily="18" charset="0"/>
                <a:cs typeface="Times New Roman" panose="02020603050405020304" pitchFamily="18" charset="0"/>
              </a:rPr>
              <a:t>.</a:t>
            </a:r>
          </a:p>
          <a:p>
            <a:r>
              <a:rPr lang="en-US" sz="2000" b="1" dirty="0" smtClean="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Marshall T. Newman </a:t>
            </a:r>
            <a:r>
              <a:rPr lang="en-US" sz="2000" b="1" dirty="0">
                <a:latin typeface="Times New Roman" panose="02020603050405020304" pitchFamily="18" charset="0"/>
                <a:cs typeface="Times New Roman" panose="02020603050405020304" pitchFamily="18" charset="0"/>
              </a:rPr>
              <a:t>argues that this can be observed in Eskimo, who have shorter limbs than other people and are laterally built</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765698" y="1242419"/>
            <a:ext cx="8133090" cy="5066941"/>
          </a:xfrm>
          <a:prstGeom prst="rect">
            <a:avLst/>
          </a:prstGeom>
        </p:spPr>
      </p:pic>
    </p:spTree>
    <p:extLst>
      <p:ext uri="{BB962C8B-B14F-4D97-AF65-F5344CB8AC3E}">
        <p14:creationId xmlns:p14="http://schemas.microsoft.com/office/powerpoint/2010/main" val="262131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0" presetClass="exit" presetSubtype="0" fill="hold" nodeType="clickEffect">
                                  <p:stCondLst>
                                    <p:cond delay="0"/>
                                  </p:stCondLst>
                                  <p:childTnLst>
                                    <p:animEffect transition="out" filter="wedge">
                                      <p:cBhvr>
                                        <p:cTn id="24" dur="2000"/>
                                        <p:tgtEl>
                                          <p:spTgt spid="5"/>
                                        </p:tgtEl>
                                      </p:cBhvr>
                                    </p:animEffect>
                                    <p:set>
                                      <p:cBhvr>
                                        <p:cTn id="25" dur="1" fill="hold">
                                          <p:stCondLst>
                                            <p:cond delay="1999"/>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additive="base">
                                        <p:cTn id="3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additive="base">
                                        <p:cTn id="3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additive="base">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additive="base">
                                        <p:cTn id="5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900" y="139337"/>
            <a:ext cx="8596668" cy="566057"/>
          </a:xfrm>
        </p:spPr>
        <p:txBody>
          <a:bodyPr>
            <a:normAutofit/>
          </a:bodyPr>
          <a:lstStyle/>
          <a:p>
            <a:r>
              <a:rPr lang="en-US" sz="2800" dirty="0">
                <a:latin typeface="Algerian" panose="04020705040A02060702" pitchFamily="82" charset="0"/>
              </a:rPr>
              <a:t>Climatic </a:t>
            </a:r>
            <a:r>
              <a:rPr lang="en-US" sz="2800" dirty="0" smtClean="0">
                <a:latin typeface="Algerian" panose="04020705040A02060702" pitchFamily="82" charset="0"/>
              </a:rPr>
              <a:t>Adaptation/Thermoregulations:</a:t>
            </a:r>
            <a:endParaRPr lang="en-US" sz="2800" dirty="0">
              <a:latin typeface="Algerian" panose="04020705040A02060702" pitchFamily="82" charset="0"/>
            </a:endParaRPr>
          </a:p>
        </p:txBody>
      </p:sp>
      <p:sp>
        <p:nvSpPr>
          <p:cNvPr id="3" name="Content Placeholder 2"/>
          <p:cNvSpPr>
            <a:spLocks noGrp="1"/>
          </p:cNvSpPr>
          <p:nvPr>
            <p:ph idx="1"/>
          </p:nvPr>
        </p:nvSpPr>
        <p:spPr>
          <a:xfrm>
            <a:off x="794901" y="422365"/>
            <a:ext cx="10726540" cy="6008915"/>
          </a:xfrm>
        </p:spPr>
        <p:txBody>
          <a:bodyPr>
            <a:noAutofit/>
          </a:bodyPr>
          <a:lstStyle/>
          <a:p>
            <a:r>
              <a:rPr lang="en-US" sz="2000" b="1" dirty="0" smtClean="0">
                <a:latin typeface="Times New Roman" panose="02020603050405020304" pitchFamily="18" charset="0"/>
                <a:cs typeface="Times New Roman" panose="02020603050405020304" pitchFamily="18" charset="0"/>
              </a:rPr>
              <a:t>Physical </a:t>
            </a:r>
            <a:r>
              <a:rPr lang="en-US" sz="2000" b="1" dirty="0">
                <a:latin typeface="Times New Roman" panose="02020603050405020304" pitchFamily="18" charset="0"/>
                <a:cs typeface="Times New Roman" panose="02020603050405020304" pitchFamily="18" charset="0"/>
              </a:rPr>
              <a:t>adaptations in human beings are seen in response to extreme cold, humid heat, desert conditions, and high altitudes</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solidFill>
                  <a:srgbClr val="FF0000"/>
                </a:solidFill>
                <a:latin typeface="Times New Roman" panose="02020603050405020304" pitchFamily="18" charset="0"/>
                <a:cs typeface="Times New Roman" panose="02020603050405020304" pitchFamily="18" charset="0"/>
              </a:rPr>
              <a:t>Cold A</a:t>
            </a:r>
            <a:r>
              <a:rPr lang="en-US" sz="2000" b="1" dirty="0" smtClean="0">
                <a:solidFill>
                  <a:srgbClr val="FF0000"/>
                </a:solidFill>
                <a:latin typeface="Times New Roman" panose="02020603050405020304" pitchFamily="18" charset="0"/>
                <a:cs typeface="Times New Roman" panose="02020603050405020304" pitchFamily="18" charset="0"/>
              </a:rPr>
              <a:t>daptation: </a:t>
            </a:r>
            <a:r>
              <a:rPr lang="en-US" sz="2000" b="1" dirty="0">
                <a:latin typeface="Times New Roman" panose="02020603050405020304" pitchFamily="18" charset="0"/>
                <a:cs typeface="Times New Roman" panose="02020603050405020304" pitchFamily="18" charset="0"/>
              </a:rPr>
              <a:t>is of three types: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Adaptation </a:t>
            </a:r>
            <a:r>
              <a:rPr lang="en-US" sz="2000" b="1" dirty="0">
                <a:latin typeface="Times New Roman" panose="02020603050405020304" pitchFamily="18" charset="0"/>
                <a:cs typeface="Times New Roman" panose="02020603050405020304" pitchFamily="18" charset="0"/>
              </a:rPr>
              <a:t>to extreme cold, moderate cold, and night cold. </a:t>
            </a:r>
            <a:endParaRPr lang="en-US" sz="2000" b="1" dirty="0" smtClean="0">
              <a:latin typeface="Times New Roman" panose="02020603050405020304" pitchFamily="18" charset="0"/>
              <a:cs typeface="Times New Roman" panose="02020603050405020304" pitchFamily="18" charset="0"/>
            </a:endParaRPr>
          </a:p>
          <a:p>
            <a:pPr marL="514350" indent="-514350">
              <a:buFont typeface="+mj-lt"/>
              <a:buAutoNum type="romanLcPeriod"/>
            </a:pPr>
            <a:r>
              <a:rPr lang="en-US" sz="2000" b="1" dirty="0" smtClean="0">
                <a:solidFill>
                  <a:srgbClr val="FF0000"/>
                </a:solidFill>
                <a:latin typeface="Times New Roman" panose="02020603050405020304" pitchFamily="18" charset="0"/>
                <a:cs typeface="Times New Roman" panose="02020603050405020304" pitchFamily="18" charset="0"/>
              </a:rPr>
              <a:t>Extreme </a:t>
            </a:r>
            <a:r>
              <a:rPr lang="en-US" sz="2000" b="1" dirty="0">
                <a:solidFill>
                  <a:srgbClr val="FF0000"/>
                </a:solidFill>
                <a:latin typeface="Times New Roman" panose="02020603050405020304" pitchFamily="18" charset="0"/>
                <a:cs typeface="Times New Roman" panose="02020603050405020304" pitchFamily="18" charset="0"/>
              </a:rPr>
              <a:t>cold </a:t>
            </a:r>
            <a:r>
              <a:rPr lang="en-US" sz="2000" b="1" dirty="0">
                <a:latin typeface="Times New Roman" panose="02020603050405020304" pitchFamily="18" charset="0"/>
                <a:cs typeface="Times New Roman" panose="02020603050405020304" pitchFamily="18" charset="0"/>
              </a:rPr>
              <a:t>favours short, round persons with short arms and legs, flat faces with fat pads over the sinuses, narrow noses, and a heavier-than-average layer of body fat. </a:t>
            </a:r>
            <a:r>
              <a:rPr lang="en-US" sz="2000" b="1" dirty="0" smtClean="0">
                <a:latin typeface="Times New Roman" panose="02020603050405020304" pitchFamily="18" charset="0"/>
                <a:cs typeface="Times New Roman" panose="02020603050405020304" pitchFamily="18" charset="0"/>
              </a:rPr>
              <a:t>These </a:t>
            </a:r>
            <a:r>
              <a:rPr lang="en-US" sz="2000" b="1" dirty="0">
                <a:latin typeface="Times New Roman" panose="02020603050405020304" pitchFamily="18" charset="0"/>
                <a:cs typeface="Times New Roman" panose="02020603050405020304" pitchFamily="18" charset="0"/>
              </a:rPr>
              <a:t>adaptations provide minimum surface area in relation to body mass for minimum heat loss, minimum heat loss in the extremities (which allows manual dexterity during exposure to cold and guards against frostbite), and protection of the lungs and base of the brain against cold air in the nasal passages</a:t>
            </a:r>
            <a:r>
              <a:rPr lang="en-US" sz="2000" b="1" dirty="0" smtClean="0">
                <a:latin typeface="Times New Roman" panose="02020603050405020304" pitchFamily="18" charset="0"/>
                <a:cs typeface="Times New Roman" panose="02020603050405020304" pitchFamily="18" charset="0"/>
              </a:rPr>
              <a:t>.</a:t>
            </a:r>
          </a:p>
          <a:p>
            <a:pPr marL="514350" indent="-514350">
              <a:buFont typeface="+mj-lt"/>
              <a:buAutoNum type="romanLcPeriod"/>
            </a:pPr>
            <a:r>
              <a:rPr lang="en-US" sz="2000" b="1" dirty="0" smtClean="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Moderate cold </a:t>
            </a:r>
            <a:r>
              <a:rPr lang="en-US" sz="2000" b="1" dirty="0">
                <a:latin typeface="Times New Roman" panose="02020603050405020304" pitchFamily="18" charset="0"/>
                <a:cs typeface="Times New Roman" panose="02020603050405020304" pitchFamily="18" charset="0"/>
              </a:rPr>
              <a:t>favours the tall, stockily built individual with moderate body fat and a narrow nose, for similar reasons</a:t>
            </a:r>
            <a:r>
              <a:rPr lang="en-US" sz="2000" b="1" dirty="0" smtClean="0">
                <a:latin typeface="Times New Roman" panose="02020603050405020304" pitchFamily="18" charset="0"/>
                <a:cs typeface="Times New Roman" panose="02020603050405020304" pitchFamily="18" charset="0"/>
              </a:rPr>
              <a:t>.</a:t>
            </a:r>
          </a:p>
          <a:p>
            <a:pPr marL="514350" indent="-514350">
              <a:buFont typeface="+mj-lt"/>
              <a:buAutoNum type="romanLcPeriod"/>
            </a:pPr>
            <a:r>
              <a:rPr lang="en-US" sz="2000" b="1" dirty="0" smtClean="0">
                <a:solidFill>
                  <a:srgbClr val="FF0000"/>
                </a:solidFill>
                <a:latin typeface="Times New Roman" panose="02020603050405020304" pitchFamily="18" charset="0"/>
                <a:cs typeface="Times New Roman" panose="02020603050405020304" pitchFamily="18" charset="0"/>
              </a:rPr>
              <a:t>Night cold</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often </a:t>
            </a:r>
            <a:r>
              <a:rPr lang="en-US" sz="2000" b="1" dirty="0">
                <a:latin typeface="Times New Roman" panose="02020603050405020304" pitchFamily="18" charset="0"/>
                <a:cs typeface="Times New Roman" panose="02020603050405020304" pitchFamily="18" charset="0"/>
              </a:rPr>
              <a:t>part of a desert environment, where inhabitants must be able to withstand hot, dry daytime conditions as well as cold at </a:t>
            </a:r>
            <a:r>
              <a:rPr lang="en-US" sz="2000" b="1" dirty="0" smtClean="0">
                <a:latin typeface="Times New Roman" panose="02020603050405020304" pitchFamily="18" charset="0"/>
                <a:cs typeface="Times New Roman" panose="02020603050405020304" pitchFamily="18" charset="0"/>
              </a:rPr>
              <a:t>night, favours </a:t>
            </a:r>
            <a:r>
              <a:rPr lang="en-US" sz="2000" b="1" dirty="0">
                <a:latin typeface="Times New Roman" panose="02020603050405020304" pitchFamily="18" charset="0"/>
                <a:cs typeface="Times New Roman" panose="02020603050405020304" pitchFamily="18" charset="0"/>
              </a:rPr>
              <a:t>increased metabolic activity to warm the body during sleep</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68434" y="291556"/>
            <a:ext cx="7223134" cy="6279062"/>
          </a:xfrm>
          <a:prstGeom prst="rect">
            <a:avLst/>
          </a:prstGeom>
        </p:spPr>
      </p:pic>
    </p:spTree>
    <p:extLst>
      <p:ext uri="{BB962C8B-B14F-4D97-AF65-F5344CB8AC3E}">
        <p14:creationId xmlns:p14="http://schemas.microsoft.com/office/powerpoint/2010/main" val="35526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0" presetClass="exit" presetSubtype="0" fill="hold" nodeType="clickEffect">
                                  <p:stCondLst>
                                    <p:cond delay="0"/>
                                  </p:stCondLst>
                                  <p:childTnLst>
                                    <p:animEffect transition="out" filter="wedge">
                                      <p:cBhvr>
                                        <p:cTn id="54" dur="2000"/>
                                        <p:tgtEl>
                                          <p:spTgt spid="4"/>
                                        </p:tgtEl>
                                      </p:cBhvr>
                                    </p:animEffect>
                                    <p:set>
                                      <p:cBhvr>
                                        <p:cTn id="5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4651"/>
            <a:ext cx="8596668" cy="605246"/>
          </a:xfrm>
        </p:spPr>
        <p:txBody>
          <a:bodyPr>
            <a:normAutofit fontScale="90000"/>
          </a:bodyPr>
          <a:lstStyle/>
          <a:p>
            <a:r>
              <a:rPr lang="en-US" dirty="0" smtClean="0">
                <a:latin typeface="Algerian" panose="04020705040A02060702" pitchFamily="82" charset="0"/>
              </a:rPr>
              <a:t>Heat </a:t>
            </a:r>
            <a:r>
              <a:rPr lang="en-US" dirty="0">
                <a:latin typeface="Algerian" panose="04020705040A02060702" pitchFamily="82" charset="0"/>
              </a:rPr>
              <a:t>A</a:t>
            </a:r>
            <a:r>
              <a:rPr lang="en-US" dirty="0" smtClean="0">
                <a:latin typeface="Algerian" panose="04020705040A02060702" pitchFamily="82" charset="0"/>
              </a:rPr>
              <a:t>daptation:</a:t>
            </a:r>
            <a:endParaRPr lang="en-US" dirty="0">
              <a:latin typeface="Algerian" panose="04020705040A02060702" pitchFamily="82" charset="0"/>
            </a:endParaRPr>
          </a:p>
        </p:txBody>
      </p:sp>
      <p:sp>
        <p:nvSpPr>
          <p:cNvPr id="3" name="Content Placeholder 2"/>
          <p:cNvSpPr>
            <a:spLocks noGrp="1"/>
          </p:cNvSpPr>
          <p:nvPr>
            <p:ph idx="1"/>
          </p:nvPr>
        </p:nvSpPr>
        <p:spPr>
          <a:xfrm>
            <a:off x="677334" y="809897"/>
            <a:ext cx="11053112" cy="5826034"/>
          </a:xfrm>
        </p:spPr>
        <p:txBody>
          <a:bodyPr>
            <a:noAutofit/>
          </a:bodyPr>
          <a:lstStyle/>
          <a:p>
            <a:r>
              <a:rPr lang="en-US" sz="2000" b="1" dirty="0" smtClean="0">
                <a:latin typeface="Times New Roman" panose="02020603050405020304" pitchFamily="18" charset="0"/>
                <a:cs typeface="Times New Roman" panose="02020603050405020304" pitchFamily="18" charset="0"/>
              </a:rPr>
              <a:t>Heat </a:t>
            </a:r>
            <a:r>
              <a:rPr lang="en-US" sz="2000" b="1" dirty="0">
                <a:latin typeface="Times New Roman" panose="02020603050405020304" pitchFamily="18" charset="0"/>
                <a:cs typeface="Times New Roman" panose="02020603050405020304" pitchFamily="18" charset="0"/>
              </a:rPr>
              <a:t>adaptation is of two types: </a:t>
            </a:r>
            <a:endParaRPr lang="en-US" sz="2000" b="1" dirty="0" smtClean="0">
              <a:latin typeface="Times New Roman" panose="02020603050405020304" pitchFamily="18" charset="0"/>
              <a:cs typeface="Times New Roman" panose="02020603050405020304" pitchFamily="18" charset="0"/>
            </a:endParaRPr>
          </a:p>
          <a:p>
            <a:pPr marL="514350" indent="-514350">
              <a:buFont typeface="+mj-lt"/>
              <a:buAutoNum type="romanLcPeriod"/>
            </a:pPr>
            <a:r>
              <a:rPr lang="en-US" sz="2000" b="1" dirty="0" smtClean="0">
                <a:solidFill>
                  <a:srgbClr val="FF0000"/>
                </a:solidFill>
                <a:latin typeface="Times New Roman" panose="02020603050405020304" pitchFamily="18" charset="0"/>
                <a:cs typeface="Times New Roman" panose="02020603050405020304" pitchFamily="18" charset="0"/>
              </a:rPr>
              <a:t>Humid Adaptation: </a:t>
            </a:r>
            <a:r>
              <a:rPr lang="en-US" sz="2000" b="1" dirty="0" smtClean="0">
                <a:latin typeface="Times New Roman" panose="02020603050405020304" pitchFamily="18" charset="0"/>
                <a:cs typeface="Times New Roman" panose="02020603050405020304" pitchFamily="18" charset="0"/>
              </a:rPr>
              <a:t>Humid </a:t>
            </a:r>
            <a:r>
              <a:rPr lang="en-US" sz="2000" b="1" dirty="0">
                <a:latin typeface="Times New Roman" panose="02020603050405020304" pitchFamily="18" charset="0"/>
                <a:cs typeface="Times New Roman" panose="02020603050405020304" pitchFamily="18" charset="0"/>
              </a:rPr>
              <a:t>heat and </a:t>
            </a:r>
            <a:r>
              <a:rPr lang="en-US" sz="2000" b="1" dirty="0" smtClean="0">
                <a:latin typeface="Times New Roman" panose="02020603050405020304" pitchFamily="18" charset="0"/>
                <a:cs typeface="Times New Roman" panose="02020603050405020304" pitchFamily="18" charset="0"/>
              </a:rPr>
              <a:t>dry </a:t>
            </a:r>
            <a:r>
              <a:rPr lang="en-US" sz="2000" b="1" dirty="0">
                <a:latin typeface="Times New Roman" panose="02020603050405020304" pitchFamily="18" charset="0"/>
                <a:cs typeface="Times New Roman" panose="02020603050405020304" pitchFamily="18" charset="0"/>
              </a:rPr>
              <a:t>heat (desert conditions).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Hot </a:t>
            </a:r>
            <a:r>
              <a:rPr lang="en-US" sz="2000" b="1" dirty="0">
                <a:latin typeface="Times New Roman" panose="02020603050405020304" pitchFamily="18" charset="0"/>
                <a:cs typeface="Times New Roman" panose="02020603050405020304" pitchFamily="18" charset="0"/>
              </a:rPr>
              <a:t>climates the problem is not in maintaining body heat but in dissipating it. </a:t>
            </a:r>
            <a:r>
              <a:rPr lang="en-US" sz="2000" b="1" dirty="0" smtClean="0">
                <a:latin typeface="Times New Roman" panose="02020603050405020304" pitchFamily="18" charset="0"/>
                <a:cs typeface="Times New Roman" panose="02020603050405020304" pitchFamily="18" charset="0"/>
              </a:rPr>
              <a:t>Normally, </a:t>
            </a:r>
            <a:r>
              <a:rPr lang="en-US" sz="2000" b="1" dirty="0">
                <a:latin typeface="Times New Roman" panose="02020603050405020304" pitchFamily="18" charset="0"/>
                <a:cs typeface="Times New Roman" panose="02020603050405020304" pitchFamily="18" charset="0"/>
              </a:rPr>
              <a:t>the body </a:t>
            </a:r>
            <a:r>
              <a:rPr lang="en-US" sz="2000" b="1" dirty="0" smtClean="0">
                <a:latin typeface="Times New Roman" panose="02020603050405020304" pitchFamily="18" charset="0"/>
                <a:cs typeface="Times New Roman" panose="02020603050405020304" pitchFamily="18" charset="0"/>
              </a:rPr>
              <a:t>rids off heat </a:t>
            </a:r>
            <a:r>
              <a:rPr lang="en-US" sz="2000" b="1" dirty="0">
                <a:latin typeface="Times New Roman" panose="02020603050405020304" pitchFamily="18" charset="0"/>
                <a:cs typeface="Times New Roman" panose="02020603050405020304" pitchFamily="18" charset="0"/>
              </a:rPr>
              <a:t>itself </a:t>
            </a:r>
            <a:r>
              <a:rPr lang="en-US" sz="2000" b="1" dirty="0" smtClean="0">
                <a:latin typeface="Times New Roman" panose="02020603050405020304" pitchFamily="18" charset="0"/>
                <a:cs typeface="Times New Roman" panose="02020603050405020304" pitchFamily="18" charset="0"/>
              </a:rPr>
              <a:t>by </a:t>
            </a:r>
            <a:r>
              <a:rPr lang="en-US" sz="2000" b="1" dirty="0">
                <a:latin typeface="Times New Roman" panose="02020603050405020304" pitchFamily="18" charset="0"/>
                <a:cs typeface="Times New Roman" panose="02020603050405020304" pitchFamily="18" charset="0"/>
              </a:rPr>
              <a:t>sweating.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In </a:t>
            </a:r>
            <a:r>
              <a:rPr lang="en-US" sz="2000" b="1" dirty="0">
                <a:latin typeface="Times New Roman" panose="02020603050405020304" pitchFamily="18" charset="0"/>
                <a:cs typeface="Times New Roman" panose="02020603050405020304" pitchFamily="18" charset="0"/>
              </a:rPr>
              <a:t>conditions of humid heat, however, the humidity of the surrounding air prevents the evaporation of perspiration to some extent, and overheating may </a:t>
            </a:r>
            <a:r>
              <a:rPr lang="en-US" sz="2000" b="1" dirty="0" smtClean="0">
                <a:latin typeface="Times New Roman" panose="02020603050405020304" pitchFamily="18" charset="0"/>
                <a:cs typeface="Times New Roman" panose="02020603050405020304" pitchFamily="18" charset="0"/>
              </a:rPr>
              <a:t>result.</a:t>
            </a:r>
          </a:p>
          <a:p>
            <a:r>
              <a:rPr lang="en-US" sz="2000" b="1" dirty="0">
                <a:latin typeface="Times New Roman" panose="02020603050405020304" pitchFamily="18" charset="0"/>
                <a:cs typeface="Times New Roman" panose="02020603050405020304" pitchFamily="18" charset="0"/>
              </a:rPr>
              <a:t>T</a:t>
            </a:r>
            <a:r>
              <a:rPr lang="en-US" sz="2000" b="1" dirty="0" smtClean="0">
                <a:latin typeface="Times New Roman" panose="02020603050405020304" pitchFamily="18" charset="0"/>
                <a:cs typeface="Times New Roman" panose="02020603050405020304" pitchFamily="18" charset="0"/>
              </a:rPr>
              <a:t>he persons are characteristically </a:t>
            </a:r>
            <a:r>
              <a:rPr lang="en-US" sz="2000" b="1" dirty="0">
                <a:latin typeface="Times New Roman" panose="02020603050405020304" pitchFamily="18" charset="0"/>
                <a:cs typeface="Times New Roman" panose="02020603050405020304" pitchFamily="18" charset="0"/>
              </a:rPr>
              <a:t>tall and thin, </a:t>
            </a:r>
            <a:r>
              <a:rPr lang="en-US" sz="2000" b="1" dirty="0" smtClean="0">
                <a:latin typeface="Times New Roman" panose="02020603050405020304" pitchFamily="18" charset="0"/>
                <a:cs typeface="Times New Roman" panose="02020603050405020304" pitchFamily="18" charset="0"/>
              </a:rPr>
              <a:t>often </a:t>
            </a:r>
            <a:r>
              <a:rPr lang="en-US" sz="2000" b="1" dirty="0">
                <a:latin typeface="Times New Roman" panose="02020603050405020304" pitchFamily="18" charset="0"/>
                <a:cs typeface="Times New Roman" panose="02020603050405020304" pitchFamily="18" charset="0"/>
              </a:rPr>
              <a:t>a wide nose, </a:t>
            </a:r>
            <a:r>
              <a:rPr lang="en-US" sz="2000" b="1" dirty="0" smtClean="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usually dark </a:t>
            </a:r>
            <a:r>
              <a:rPr lang="en-US" sz="2000" b="1" dirty="0" smtClean="0">
                <a:latin typeface="Times New Roman" panose="02020603050405020304" pitchFamily="18" charset="0"/>
                <a:cs typeface="Times New Roman" panose="02020603050405020304" pitchFamily="18" charset="0"/>
              </a:rPr>
              <a:t>skin. </a:t>
            </a:r>
          </a:p>
          <a:p>
            <a:pPr marL="0" indent="0">
              <a:buNone/>
            </a:pPr>
            <a:r>
              <a:rPr lang="en-US" sz="2000" b="1" dirty="0" smtClean="0">
                <a:latin typeface="Times New Roman" panose="02020603050405020304" pitchFamily="18" charset="0"/>
                <a:cs typeface="Times New Roman" panose="02020603050405020304" pitchFamily="18" charset="0"/>
              </a:rPr>
              <a:t>ii. The </a:t>
            </a:r>
            <a:r>
              <a:rPr lang="en-US" sz="2000" b="1" dirty="0">
                <a:latin typeface="Times New Roman" panose="02020603050405020304" pitchFamily="18" charset="0"/>
                <a:cs typeface="Times New Roman" panose="02020603050405020304" pitchFamily="18" charset="0"/>
              </a:rPr>
              <a:t>desert-adapted person can sweat freely but must deal with the water loss involved; </a:t>
            </a:r>
            <a:r>
              <a:rPr lang="en-US" sz="2000" b="1" dirty="0" smtClean="0">
                <a:latin typeface="Times New Roman" panose="02020603050405020304" pitchFamily="18" charset="0"/>
                <a:cs typeface="Times New Roman" panose="02020603050405020304" pitchFamily="18" charset="0"/>
              </a:rPr>
              <a:t>usually </a:t>
            </a:r>
            <a:r>
              <a:rPr lang="en-US" sz="2000" b="1" dirty="0">
                <a:latin typeface="Times New Roman" panose="02020603050405020304" pitchFamily="18" charset="0"/>
                <a:cs typeface="Times New Roman" panose="02020603050405020304" pitchFamily="18" charset="0"/>
              </a:rPr>
              <a:t>thin but not tall.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This </a:t>
            </a:r>
            <a:r>
              <a:rPr lang="en-US" sz="2000" b="1" dirty="0">
                <a:latin typeface="Times New Roman" panose="02020603050405020304" pitchFamily="18" charset="0"/>
                <a:cs typeface="Times New Roman" panose="02020603050405020304" pitchFamily="18" charset="0"/>
              </a:rPr>
              <a:t>adaptation minimizes both water needs and water loss.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Skin </a:t>
            </a:r>
            <a:r>
              <a:rPr lang="en-US" sz="2000" b="1" dirty="0">
                <a:latin typeface="Times New Roman" panose="02020603050405020304" pitchFamily="18" charset="0"/>
                <a:cs typeface="Times New Roman" panose="02020603050405020304" pitchFamily="18" charset="0"/>
              </a:rPr>
              <a:t>pigmentation is moderate </a:t>
            </a:r>
            <a:r>
              <a:rPr lang="en-US" sz="2000" b="1" dirty="0" smtClean="0">
                <a:latin typeface="Times New Roman" panose="02020603050405020304" pitchFamily="18" charset="0"/>
                <a:cs typeface="Times New Roman" panose="02020603050405020304" pitchFamily="18" charset="0"/>
              </a:rPr>
              <a:t>which </a:t>
            </a:r>
            <a:r>
              <a:rPr lang="en-US" sz="2000" b="1" dirty="0">
                <a:latin typeface="Times New Roman" panose="02020603050405020304" pitchFamily="18" charset="0"/>
                <a:cs typeface="Times New Roman" panose="02020603050405020304" pitchFamily="18" charset="0"/>
              </a:rPr>
              <a:t>is good protection from the sun </a:t>
            </a:r>
            <a:r>
              <a:rPr lang="en-US" sz="2000" b="1" dirty="0" smtClean="0">
                <a:latin typeface="Times New Roman" panose="02020603050405020304" pitchFamily="18" charset="0"/>
                <a:cs typeface="Times New Roman" panose="02020603050405020304" pitchFamily="18" charset="0"/>
              </a:rPr>
              <a:t>&amp; </a:t>
            </a:r>
            <a:r>
              <a:rPr lang="en-US" sz="2000" b="1" dirty="0">
                <a:latin typeface="Times New Roman" panose="02020603050405020304" pitchFamily="18" charset="0"/>
                <a:cs typeface="Times New Roman" panose="02020603050405020304" pitchFamily="18" charset="0"/>
              </a:rPr>
              <a:t>allows absorption of heat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lost by </a:t>
            </a:r>
            <a:r>
              <a:rPr lang="en-US" sz="2000" b="1" dirty="0" smtClean="0">
                <a:latin typeface="Times New Roman" panose="02020603050405020304" pitchFamily="18" charset="0"/>
                <a:cs typeface="Times New Roman" panose="02020603050405020304" pitchFamily="18" charset="0"/>
              </a:rPr>
              <a:t>sweating. Night </a:t>
            </a:r>
            <a:r>
              <a:rPr lang="en-US" sz="2000" b="1" dirty="0">
                <a:latin typeface="Times New Roman" panose="02020603050405020304" pitchFamily="18" charset="0"/>
                <a:cs typeface="Times New Roman" panose="02020603050405020304" pitchFamily="18" charset="0"/>
              </a:rPr>
              <a:t>cold is also common in desert-adapted people.</a:t>
            </a:r>
          </a:p>
          <a:p>
            <a:r>
              <a:rPr lang="en-US" sz="2000" b="1" dirty="0">
                <a:latin typeface="Times New Roman" panose="02020603050405020304" pitchFamily="18" charset="0"/>
                <a:cs typeface="Times New Roman" panose="02020603050405020304" pitchFamily="18" charset="0"/>
              </a:rPr>
              <a:t>High altitudes demand a degree of cold adaptation plus adaptation for low air pressure and the consequent low oxygen. This adaptation is accomplished by an increase in lung tissue generally.</a:t>
            </a:r>
          </a:p>
        </p:txBody>
      </p:sp>
      <p:pic>
        <p:nvPicPr>
          <p:cNvPr id="4" name="Picture 3"/>
          <p:cNvPicPr>
            <a:picLocks noChangeAspect="1"/>
          </p:cNvPicPr>
          <p:nvPr/>
        </p:nvPicPr>
        <p:blipFill>
          <a:blip r:embed="rId2"/>
          <a:stretch>
            <a:fillRect/>
          </a:stretch>
        </p:blipFill>
        <p:spPr>
          <a:xfrm>
            <a:off x="2651760" y="296091"/>
            <a:ext cx="8248568" cy="6233912"/>
          </a:xfrm>
          <a:prstGeom prst="rect">
            <a:avLst/>
          </a:prstGeom>
        </p:spPr>
      </p:pic>
      <p:pic>
        <p:nvPicPr>
          <p:cNvPr id="6" name="Picture 5"/>
          <p:cNvPicPr>
            <a:picLocks noChangeAspect="1"/>
          </p:cNvPicPr>
          <p:nvPr/>
        </p:nvPicPr>
        <p:blipFill>
          <a:blip r:embed="rId3"/>
          <a:stretch>
            <a:fillRect/>
          </a:stretch>
        </p:blipFill>
        <p:spPr>
          <a:xfrm>
            <a:off x="1596851" y="1677854"/>
            <a:ext cx="5833491" cy="4383312"/>
          </a:xfrm>
          <a:prstGeom prst="rect">
            <a:avLst/>
          </a:prstGeom>
        </p:spPr>
      </p:pic>
    </p:spTree>
    <p:extLst>
      <p:ext uri="{BB962C8B-B14F-4D97-AF65-F5344CB8AC3E}">
        <p14:creationId xmlns:p14="http://schemas.microsoft.com/office/powerpoint/2010/main" val="364841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additive="base">
                                        <p:cTn id="3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additive="base">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additive="base">
                                        <p:cTn id="5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additive="base">
                                        <p:cTn id="6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 calcmode="lin" valueType="num">
                                      <p:cBhvr additive="base">
                                        <p:cTn id="6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 calcmode="lin" valueType="num">
                                      <p:cBhvr additive="base">
                                        <p:cTn id="7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9818"/>
            <a:ext cx="8596668" cy="625186"/>
          </a:xfrm>
        </p:spPr>
        <p:txBody>
          <a:bodyPr>
            <a:normAutofit fontScale="90000"/>
          </a:bodyPr>
          <a:lstStyle/>
          <a:p>
            <a:r>
              <a:rPr lang="en-US" dirty="0">
                <a:latin typeface="Algerian" panose="04020705040A02060702" pitchFamily="82" charset="0"/>
              </a:rPr>
              <a:t>Cold and heat adaptations in humans</a:t>
            </a:r>
          </a:p>
        </p:txBody>
      </p:sp>
      <p:sp>
        <p:nvSpPr>
          <p:cNvPr id="3" name="Content Placeholder 2"/>
          <p:cNvSpPr>
            <a:spLocks noGrp="1"/>
          </p:cNvSpPr>
          <p:nvPr>
            <p:ph idx="1"/>
          </p:nvPr>
        </p:nvSpPr>
        <p:spPr>
          <a:xfrm>
            <a:off x="677333" y="666206"/>
            <a:ext cx="10765729" cy="6048103"/>
          </a:xfrm>
        </p:spPr>
        <p:txBody>
          <a:bodyPr>
            <a:noAutofit/>
          </a:bodyPr>
          <a:lstStyle/>
          <a:p>
            <a:r>
              <a:rPr lang="en-US" sz="2000" b="1" dirty="0">
                <a:latin typeface="Times New Roman" panose="02020603050405020304" pitchFamily="18" charset="0"/>
                <a:cs typeface="Times New Roman" panose="02020603050405020304" pitchFamily="18" charset="0"/>
              </a:rPr>
              <a:t>Cold and heat adaptations in humans are a part of the broad adaptability of Homo sapiens</a:t>
            </a:r>
            <a:r>
              <a:rPr lang="en-US" sz="2000" b="1" dirty="0" smtClean="0">
                <a:latin typeface="Times New Roman" panose="02020603050405020304" pitchFamily="18" charset="0"/>
                <a:cs typeface="Times New Roman" panose="02020603050405020304" pitchFamily="18" charset="0"/>
              </a:rPr>
              <a:t>.</a:t>
            </a:r>
          </a:p>
          <a:p>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Adaptations in humans can be physiological, genetic, or cultural, which allow people to live in a wide variety of climates</a:t>
            </a:r>
            <a:r>
              <a:rPr lang="en-US" sz="2000" b="1" dirty="0" smtClean="0">
                <a:latin typeface="Times New Roman" panose="02020603050405020304" pitchFamily="18" charset="0"/>
                <a:cs typeface="Times New Roman" panose="02020603050405020304" pitchFamily="18" charset="0"/>
              </a:rPr>
              <a:t>.</a:t>
            </a:r>
          </a:p>
          <a:p>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There </a:t>
            </a:r>
            <a:r>
              <a:rPr lang="en-US" sz="2000" b="1" dirty="0" smtClean="0">
                <a:latin typeface="Times New Roman" panose="02020603050405020304" pitchFamily="18" charset="0"/>
                <a:cs typeface="Times New Roman" panose="02020603050405020304" pitchFamily="18" charset="0"/>
              </a:rPr>
              <a:t>is a </a:t>
            </a:r>
            <a:r>
              <a:rPr lang="en-US" sz="2000" b="1" dirty="0">
                <a:latin typeface="Times New Roman" panose="02020603050405020304" pitchFamily="18" charset="0"/>
                <a:cs typeface="Times New Roman" panose="02020603050405020304" pitchFamily="18" charset="0"/>
              </a:rPr>
              <a:t>great </a:t>
            </a:r>
            <a:r>
              <a:rPr lang="en-US" sz="2000" b="1" dirty="0" smtClean="0">
                <a:latin typeface="Times New Roman" panose="02020603050405020304" pitchFamily="18" charset="0"/>
                <a:cs typeface="Times New Roman" panose="02020603050405020304" pitchFamily="18" charset="0"/>
              </a:rPr>
              <a:t>research </a:t>
            </a:r>
            <a:r>
              <a:rPr lang="en-US" sz="2000" b="1" dirty="0">
                <a:latin typeface="Times New Roman" panose="02020603050405020304" pitchFamily="18" charset="0"/>
                <a:cs typeface="Times New Roman" panose="02020603050405020304" pitchFamily="18" charset="0"/>
              </a:rPr>
              <a:t>done on developmental adjustment, acclimatization, and cultural </a:t>
            </a:r>
            <a:r>
              <a:rPr lang="en-US" sz="2000" b="1" dirty="0" smtClean="0">
                <a:latin typeface="Times New Roman" panose="02020603050405020304" pitchFamily="18" charset="0"/>
                <a:cs typeface="Times New Roman" panose="02020603050405020304" pitchFamily="18" charset="0"/>
              </a:rPr>
              <a:t>practices</a:t>
            </a:r>
            <a:r>
              <a:rPr lang="en-US" sz="2000" b="1" dirty="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The human body always works to remain in homeostasis. One form of homeostasis is thermoregulation.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Body </a:t>
            </a:r>
            <a:r>
              <a:rPr lang="en-US" sz="2000" b="1" dirty="0">
                <a:latin typeface="Times New Roman" panose="02020603050405020304" pitchFamily="18" charset="0"/>
                <a:cs typeface="Times New Roman" panose="02020603050405020304" pitchFamily="18" charset="0"/>
              </a:rPr>
              <a:t>temperature varies in every individual, but the average internal temperature is 37.0 °C (98.6 °</a:t>
            </a:r>
            <a:r>
              <a:rPr lang="en-US" sz="2000" b="1" dirty="0" smtClean="0">
                <a:latin typeface="Times New Roman" panose="02020603050405020304" pitchFamily="18" charset="0"/>
                <a:cs typeface="Times New Roman" panose="02020603050405020304" pitchFamily="18" charset="0"/>
              </a:rPr>
              <a:t>F).</a:t>
            </a:r>
          </a:p>
          <a:p>
            <a:r>
              <a:rPr lang="en-US" sz="2000" b="1" dirty="0" smtClean="0">
                <a:latin typeface="Times New Roman" panose="02020603050405020304" pitchFamily="18" charset="0"/>
                <a:cs typeface="Times New Roman" panose="02020603050405020304" pitchFamily="18" charset="0"/>
              </a:rPr>
              <a:t>Sufficient </a:t>
            </a:r>
            <a:r>
              <a:rPr lang="en-US" sz="2000" b="1" dirty="0">
                <a:latin typeface="Times New Roman" panose="02020603050405020304" pitchFamily="18" charset="0"/>
                <a:cs typeface="Times New Roman" panose="02020603050405020304" pitchFamily="18" charset="0"/>
              </a:rPr>
              <a:t>stress from extreme external temperature may cause injury or death if it exceeds the ability of the body to </a:t>
            </a:r>
            <a:r>
              <a:rPr lang="en-US" sz="2000" b="1" dirty="0" smtClean="0">
                <a:latin typeface="Times New Roman" panose="02020603050405020304" pitchFamily="18" charset="0"/>
                <a:cs typeface="Times New Roman" panose="02020603050405020304" pitchFamily="18" charset="0"/>
              </a:rPr>
              <a:t>thermo-regulate</a:t>
            </a:r>
            <a:r>
              <a:rPr lang="en-US" sz="2000" b="1" dirty="0">
                <a:latin typeface="Times New Roman" panose="02020603050405020304" pitchFamily="18" charset="0"/>
                <a:cs typeface="Times New Roman" panose="02020603050405020304" pitchFamily="18" charset="0"/>
              </a:rPr>
              <a:t>. Hypothermia can set in when the core temperature drops to 35 °C (95 °F</a:t>
            </a:r>
            <a:r>
              <a:rPr lang="en-US" sz="2000" b="1" dirty="0" smtClean="0">
                <a:latin typeface="Times New Roman" panose="02020603050405020304" pitchFamily="18" charset="0"/>
                <a:cs typeface="Times New Roman" panose="02020603050405020304" pitchFamily="18" charset="0"/>
              </a:rPr>
              <a:t>).</a:t>
            </a:r>
          </a:p>
          <a:p>
            <a:r>
              <a:rPr lang="en-US" sz="2000" b="1" dirty="0" smtClean="0">
                <a:latin typeface="Times New Roman" panose="02020603050405020304" pitchFamily="18" charset="0"/>
                <a:cs typeface="Times New Roman" panose="02020603050405020304" pitchFamily="18" charset="0"/>
              </a:rPr>
              <a:t>Hyperthermia </a:t>
            </a:r>
            <a:r>
              <a:rPr lang="en-US" sz="2000" b="1" dirty="0">
                <a:latin typeface="Times New Roman" panose="02020603050405020304" pitchFamily="18" charset="0"/>
                <a:cs typeface="Times New Roman" panose="02020603050405020304" pitchFamily="18" charset="0"/>
              </a:rPr>
              <a:t>can set in when the core body temperature rises above 37.5–38.3 °C (99.5–100.9 °F</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Humans have adapted to living in climates where hypothermia and hyperthermia were common primarily through culture and </a:t>
            </a:r>
            <a:r>
              <a:rPr lang="en-US" sz="2000" b="1" dirty="0" smtClean="0">
                <a:latin typeface="Times New Roman" panose="02020603050405020304" pitchFamily="18" charset="0"/>
                <a:cs typeface="Times New Roman" panose="02020603050405020304" pitchFamily="18" charset="0"/>
              </a:rPr>
              <a:t>technology: Use </a:t>
            </a:r>
            <a:r>
              <a:rPr lang="en-US" sz="2000" b="1" dirty="0">
                <a:latin typeface="Times New Roman" panose="02020603050405020304" pitchFamily="18" charset="0"/>
                <a:cs typeface="Times New Roman" panose="02020603050405020304" pitchFamily="18" charset="0"/>
              </a:rPr>
              <a:t>of clothing and </a:t>
            </a:r>
            <a:r>
              <a:rPr lang="en-US" sz="2000" b="1" dirty="0" smtClean="0">
                <a:latin typeface="Times New Roman" panose="02020603050405020304" pitchFamily="18" charset="0"/>
                <a:cs typeface="Times New Roman" panose="02020603050405020304" pitchFamily="18" charset="0"/>
              </a:rPr>
              <a:t>shelter</a:t>
            </a:r>
            <a:endParaRPr lang="en-US" sz="20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894114" y="482411"/>
            <a:ext cx="8440360" cy="6231898"/>
          </a:xfrm>
          <a:prstGeom prst="rect">
            <a:avLst/>
          </a:prstGeom>
        </p:spPr>
      </p:pic>
    </p:spTree>
    <p:extLst>
      <p:ext uri="{BB962C8B-B14F-4D97-AF65-F5344CB8AC3E}">
        <p14:creationId xmlns:p14="http://schemas.microsoft.com/office/powerpoint/2010/main" val="141298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nodeType="clickEffect">
                                  <p:stCondLst>
                                    <p:cond delay="0"/>
                                  </p:stCondLst>
                                  <p:childTnLst>
                                    <p:animEffect transition="out" filter="wipe(down)">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025" y="71098"/>
            <a:ext cx="8596668" cy="618309"/>
          </a:xfrm>
        </p:spPr>
        <p:txBody>
          <a:bodyPr>
            <a:normAutofit fontScale="90000"/>
          </a:bodyPr>
          <a:lstStyle/>
          <a:p>
            <a:r>
              <a:rPr lang="en-US" b="1" dirty="0">
                <a:solidFill>
                  <a:srgbClr val="FF0000"/>
                </a:solidFill>
                <a:latin typeface="Algerian" panose="04020705040A02060702" pitchFamily="82" charset="0"/>
              </a:rPr>
              <a:t>Ecogeographic rules</a:t>
            </a:r>
            <a:br>
              <a:rPr lang="en-US" b="1" dirty="0">
                <a:solidFill>
                  <a:srgbClr val="FF0000"/>
                </a:solidFill>
                <a:latin typeface="Algerian" panose="04020705040A02060702" pitchFamily="82" charset="0"/>
              </a:rPr>
            </a:br>
            <a:endParaRPr lang="en-US" b="1"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677333" y="689407"/>
            <a:ext cx="10648163" cy="5351955"/>
          </a:xfrm>
        </p:spPr>
        <p:txBody>
          <a:bodyPr>
            <a:normAutofit/>
          </a:bodyPr>
          <a:lstStyle/>
          <a:p>
            <a:r>
              <a:rPr lang="en-US" sz="2000" b="1" dirty="0" smtClean="0">
                <a:solidFill>
                  <a:srgbClr val="FF0000"/>
                </a:solidFill>
                <a:latin typeface="Times New Roman" panose="02020603050405020304" pitchFamily="18" charset="0"/>
                <a:cs typeface="Times New Roman" panose="02020603050405020304" pitchFamily="18" charset="0"/>
              </a:rPr>
              <a:t>Bergmann's </a:t>
            </a:r>
            <a:r>
              <a:rPr lang="en-US" sz="2000" b="1" dirty="0">
                <a:solidFill>
                  <a:srgbClr val="FF0000"/>
                </a:solidFill>
                <a:latin typeface="Times New Roman" panose="02020603050405020304" pitchFamily="18" charset="0"/>
                <a:cs typeface="Times New Roman" panose="02020603050405020304" pitchFamily="18" charset="0"/>
              </a:rPr>
              <a:t>rule </a:t>
            </a:r>
            <a:r>
              <a:rPr lang="en-US" sz="2000" b="1" dirty="0">
                <a:latin typeface="Times New Roman" panose="02020603050405020304" pitchFamily="18" charset="0"/>
                <a:cs typeface="Times New Roman" panose="02020603050405020304" pitchFamily="18" charset="0"/>
              </a:rPr>
              <a:t>states that endothermic animal subspecies living in colder climates have larger bodies than those of the subspecies living in warmer climates</a:t>
            </a:r>
            <a:r>
              <a:rPr lang="en-US" sz="2000" b="1" dirty="0" smtClean="0">
                <a:latin typeface="Times New Roman" panose="02020603050405020304" pitchFamily="18" charset="0"/>
                <a:cs typeface="Times New Roman" panose="02020603050405020304" pitchFamily="18" charset="0"/>
              </a:rPr>
              <a:t>. </a:t>
            </a:r>
          </a:p>
          <a:p>
            <a:r>
              <a:rPr lang="en-US" sz="2000" b="1" dirty="0" smtClean="0">
                <a:latin typeface="Times New Roman" panose="02020603050405020304" pitchFamily="18" charset="0"/>
                <a:cs typeface="Times New Roman" panose="02020603050405020304" pitchFamily="18" charset="0"/>
              </a:rPr>
              <a:t>Individuals </a:t>
            </a:r>
            <a:r>
              <a:rPr lang="en-US" sz="2000" b="1" dirty="0">
                <a:latin typeface="Times New Roman" panose="02020603050405020304" pitchFamily="18" charset="0"/>
                <a:cs typeface="Times New Roman" panose="02020603050405020304" pitchFamily="18" charset="0"/>
              </a:rPr>
              <a:t>with larger bodies are better suited for colder climates because larger bodies produce more heat due to having more cells, and have a smaller surface area to volume ratio compared to smaller individuals, which reduces heat loss.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study by </a:t>
            </a:r>
            <a:r>
              <a:rPr lang="en-US" sz="2000" b="1" dirty="0">
                <a:solidFill>
                  <a:srgbClr val="FF0000"/>
                </a:solidFill>
                <a:latin typeface="Times New Roman" panose="02020603050405020304" pitchFamily="18" charset="0"/>
                <a:cs typeface="Times New Roman" panose="02020603050405020304" pitchFamily="18" charset="0"/>
              </a:rPr>
              <a:t>Frederick Foster</a:t>
            </a:r>
            <a:r>
              <a:rPr lang="en-US" sz="2000" b="1" dirty="0">
                <a:latin typeface="Times New Roman" panose="02020603050405020304" pitchFamily="18" charset="0"/>
                <a:cs typeface="Times New Roman" panose="02020603050405020304" pitchFamily="18" charset="0"/>
              </a:rPr>
              <a:t> and </a:t>
            </a:r>
            <a:r>
              <a:rPr lang="en-US" sz="2000" b="1" dirty="0">
                <a:solidFill>
                  <a:srgbClr val="FF0000"/>
                </a:solidFill>
                <a:latin typeface="Times New Roman" panose="02020603050405020304" pitchFamily="18" charset="0"/>
                <a:cs typeface="Times New Roman" panose="02020603050405020304" pitchFamily="18" charset="0"/>
              </a:rPr>
              <a:t>Mark Collard </a:t>
            </a:r>
            <a:r>
              <a:rPr lang="en-US" sz="2000" b="1" dirty="0">
                <a:latin typeface="Times New Roman" panose="02020603050405020304" pitchFamily="18" charset="0"/>
                <a:cs typeface="Times New Roman" panose="02020603050405020304" pitchFamily="18" charset="0"/>
              </a:rPr>
              <a:t>found that Bergmann's rule can be applied to humans when the latitude and temperature between groups differ widely</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Allen's rule </a:t>
            </a:r>
            <a:r>
              <a:rPr lang="en-US" sz="2000" b="1" dirty="0">
                <a:latin typeface="Times New Roman" panose="02020603050405020304" pitchFamily="18" charset="0"/>
                <a:cs typeface="Times New Roman" panose="02020603050405020304" pitchFamily="18" charset="0"/>
              </a:rPr>
              <a:t>is a biological rule that says the limbs of endotherms are shorter in cold climates and longer in hot climates.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Limb </a:t>
            </a:r>
            <a:r>
              <a:rPr lang="en-US" sz="2000" b="1" dirty="0">
                <a:latin typeface="Times New Roman" panose="02020603050405020304" pitchFamily="18" charset="0"/>
                <a:cs typeface="Times New Roman" panose="02020603050405020304" pitchFamily="18" charset="0"/>
              </a:rPr>
              <a:t>length affects the body's surface area, which helps with thermoregulation. Shorter limbs help to conserve heat, while longer limbs help to dissipate heat</a:t>
            </a:r>
            <a:r>
              <a:rPr lang="en-US" sz="2000" b="1" dirty="0" smtClean="0">
                <a:latin typeface="Times New Roman" panose="02020603050405020304" pitchFamily="18" charset="0"/>
                <a:cs typeface="Times New Roman" panose="02020603050405020304" pitchFamily="18" charset="0"/>
              </a:rPr>
              <a:t>.</a:t>
            </a:r>
          </a:p>
          <a:p>
            <a:r>
              <a:rPr lang="en-US" sz="2000" b="1" dirty="0" smtClean="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Marshall T. Newman </a:t>
            </a:r>
            <a:r>
              <a:rPr lang="en-US" sz="2000" b="1" dirty="0">
                <a:latin typeface="Times New Roman" panose="02020603050405020304" pitchFamily="18" charset="0"/>
                <a:cs typeface="Times New Roman" panose="02020603050405020304" pitchFamily="18" charset="0"/>
              </a:rPr>
              <a:t>argues that this can be observed in Eskimo, who have shorter limbs than other people and are laterally built.</a:t>
            </a:r>
          </a:p>
        </p:txBody>
      </p:sp>
      <p:pic>
        <p:nvPicPr>
          <p:cNvPr id="4" name="Picture 3"/>
          <p:cNvPicPr>
            <a:picLocks noChangeAspect="1"/>
          </p:cNvPicPr>
          <p:nvPr/>
        </p:nvPicPr>
        <p:blipFill>
          <a:blip r:embed="rId2"/>
          <a:stretch>
            <a:fillRect/>
          </a:stretch>
        </p:blipFill>
        <p:spPr>
          <a:xfrm>
            <a:off x="4794540" y="-132922"/>
            <a:ext cx="6530956" cy="6664351"/>
          </a:xfrm>
          <a:prstGeom prst="rect">
            <a:avLst/>
          </a:prstGeom>
        </p:spPr>
      </p:pic>
      <p:pic>
        <p:nvPicPr>
          <p:cNvPr id="5" name="Picture 4"/>
          <p:cNvPicPr>
            <a:picLocks noChangeAspect="1"/>
          </p:cNvPicPr>
          <p:nvPr/>
        </p:nvPicPr>
        <p:blipFill>
          <a:blip r:embed="rId3"/>
          <a:stretch>
            <a:fillRect/>
          </a:stretch>
        </p:blipFill>
        <p:spPr>
          <a:xfrm>
            <a:off x="2251941" y="1973243"/>
            <a:ext cx="6108288" cy="4068120"/>
          </a:xfrm>
          <a:prstGeom prst="rect">
            <a:avLst/>
          </a:prstGeom>
        </p:spPr>
      </p:pic>
    </p:spTree>
    <p:extLst>
      <p:ext uri="{BB962C8B-B14F-4D97-AF65-F5344CB8AC3E}">
        <p14:creationId xmlns:p14="http://schemas.microsoft.com/office/powerpoint/2010/main" val="24356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0" presetClass="exit" presetSubtype="0" fill="hold" nodeType="clickEffect">
                                  <p:stCondLst>
                                    <p:cond delay="0"/>
                                  </p:stCondLst>
                                  <p:childTnLst>
                                    <p:animEffect transition="out" filter="wedge">
                                      <p:cBhvr>
                                        <p:cTn id="30" dur="2000"/>
                                        <p:tgtEl>
                                          <p:spTgt spid="5"/>
                                        </p:tgtEl>
                                      </p:cBhvr>
                                    </p:animEffect>
                                    <p:set>
                                      <p:cBhvr>
                                        <p:cTn id="31" dur="1" fill="hold">
                                          <p:stCondLst>
                                            <p:cond delay="19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additive="base">
                                        <p:cTn id="3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additive="base">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ppt_x"/>
                                          </p:val>
                                        </p:tav>
                                        <p:tav tm="100000">
                                          <p:val>
                                            <p:strVal val="#ppt_x"/>
                                          </p:val>
                                        </p:tav>
                                      </p:tavLst>
                                    </p:anim>
                                    <p:anim calcmode="lin" valueType="num">
                                      <p:cBhvr additive="base">
                                        <p:cTn id="5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xit" presetSubtype="32" fill="hold" nodeType="clickEffect">
                                  <p:stCondLst>
                                    <p:cond delay="0"/>
                                  </p:stCondLst>
                                  <p:childTnLst>
                                    <p:anim calcmode="lin" valueType="num">
                                      <p:cBhvr>
                                        <p:cTn id="59" dur="500"/>
                                        <p:tgtEl>
                                          <p:spTgt spid="4"/>
                                        </p:tgtEl>
                                        <p:attrNameLst>
                                          <p:attrName>ppt_w</p:attrName>
                                        </p:attrNameLst>
                                      </p:cBhvr>
                                      <p:tavLst>
                                        <p:tav tm="0">
                                          <p:val>
                                            <p:strVal val="ppt_w"/>
                                          </p:val>
                                        </p:tav>
                                        <p:tav tm="100000">
                                          <p:val>
                                            <p:fltVal val="0"/>
                                          </p:val>
                                        </p:tav>
                                      </p:tavLst>
                                    </p:anim>
                                    <p:anim calcmode="lin" valueType="num">
                                      <p:cBhvr>
                                        <p:cTn id="60" dur="500"/>
                                        <p:tgtEl>
                                          <p:spTgt spid="4"/>
                                        </p:tgtEl>
                                        <p:attrNameLst>
                                          <p:attrName>ppt_h</p:attrName>
                                        </p:attrNameLst>
                                      </p:cBhvr>
                                      <p:tavLst>
                                        <p:tav tm="0">
                                          <p:val>
                                            <p:strVal val="ppt_h"/>
                                          </p:val>
                                        </p:tav>
                                        <p:tav tm="100000">
                                          <p:val>
                                            <p:fltVal val="0"/>
                                          </p:val>
                                        </p:tav>
                                      </p:tavLst>
                                    </p:anim>
                                    <p:animEffect transition="out" filter="fade">
                                      <p:cBhvr>
                                        <p:cTn id="61" dur="500"/>
                                        <p:tgtEl>
                                          <p:spTgt spid="4"/>
                                        </p:tgtEl>
                                      </p:cBhvr>
                                    </p:animEffect>
                                    <p:set>
                                      <p:cBhvr>
                                        <p:cTn id="62" dur="1" fill="hold">
                                          <p:stCondLst>
                                            <p:cond delay="499"/>
                                          </p:stCondLst>
                                        </p:cTn>
                                        <p:tgtEl>
                                          <p:spTgt spid="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 calcmode="lin" valueType="num">
                                      <p:cBhvr additive="base">
                                        <p:cTn id="6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003" y="56129"/>
            <a:ext cx="8596668" cy="592183"/>
          </a:xfrm>
        </p:spPr>
        <p:txBody>
          <a:bodyPr>
            <a:normAutofit fontScale="90000"/>
          </a:bodyPr>
          <a:lstStyle/>
          <a:p>
            <a:r>
              <a:rPr lang="en-US" dirty="0">
                <a:latin typeface="Algerian" panose="04020705040A02060702" pitchFamily="82" charset="0"/>
              </a:rPr>
              <a:t>Thermoregulation in Humans</a:t>
            </a:r>
          </a:p>
        </p:txBody>
      </p:sp>
      <p:sp>
        <p:nvSpPr>
          <p:cNvPr id="3" name="Content Placeholder 2"/>
          <p:cNvSpPr>
            <a:spLocks noGrp="1"/>
          </p:cNvSpPr>
          <p:nvPr>
            <p:ph idx="1"/>
          </p:nvPr>
        </p:nvSpPr>
        <p:spPr>
          <a:xfrm>
            <a:off x="339634" y="535577"/>
            <a:ext cx="11730445" cy="6165669"/>
          </a:xfrm>
        </p:spPr>
        <p:txBody>
          <a:bodyPr>
            <a:noAutofit/>
          </a:bodyPr>
          <a:lstStyle/>
          <a:p>
            <a:pPr marL="0" indent="0">
              <a:buNone/>
            </a:pPr>
            <a:r>
              <a:rPr lang="en-US" sz="2000" b="1" dirty="0" smtClean="0">
                <a:latin typeface="Times New Roman" panose="02020603050405020304" pitchFamily="18" charset="0"/>
                <a:cs typeface="Times New Roman" panose="02020603050405020304" pitchFamily="18" charset="0"/>
              </a:rPr>
              <a:t> A </a:t>
            </a:r>
            <a:r>
              <a:rPr lang="en-US" sz="2000" b="1" dirty="0">
                <a:latin typeface="Times New Roman" panose="02020603050405020304" pitchFamily="18" charset="0"/>
                <a:cs typeface="Times New Roman" panose="02020603050405020304" pitchFamily="18" charset="0"/>
              </a:rPr>
              <a:t>biological mechanism </a:t>
            </a:r>
            <a:r>
              <a:rPr lang="en-US" sz="2000" b="1" dirty="0" smtClean="0">
                <a:latin typeface="Times New Roman" panose="02020603050405020304" pitchFamily="18" charset="0"/>
                <a:cs typeface="Times New Roman" panose="02020603050405020304" pitchFamily="18" charset="0"/>
              </a:rPr>
              <a:t>to maintain steady </a:t>
            </a:r>
            <a:r>
              <a:rPr lang="en-US" sz="2000" b="1" dirty="0">
                <a:latin typeface="Times New Roman" panose="02020603050405020304" pitchFamily="18" charset="0"/>
                <a:cs typeface="Times New Roman" panose="02020603050405020304" pitchFamily="18" charset="0"/>
              </a:rPr>
              <a:t>internal body temperature. </a:t>
            </a:r>
            <a:endParaRPr lang="en-US" sz="2000" b="1" dirty="0" smtClean="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The thermoregulation system includes the hypothalamus, sweat glands, circulatory system, and skin</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The human body maintains a temperature of about 98.6°F (37°C) using various physical processes. These include sweating to lower the body temperature, shivering to raise it, and narrowing or relaxing blood vessels to alter blood flow</a:t>
            </a:r>
            <a:r>
              <a:rPr lang="en-US" sz="2000" b="1" dirty="0" smtClean="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If an individual is unable to regulate their temperature, they could overheat, leading to </a:t>
            </a:r>
            <a:r>
              <a:rPr lang="en-US" sz="2000" b="1" dirty="0">
                <a:solidFill>
                  <a:srgbClr val="FF0000"/>
                </a:solidFill>
                <a:latin typeface="Times New Roman" panose="02020603050405020304" pitchFamily="18" charset="0"/>
                <a:cs typeface="Times New Roman" panose="02020603050405020304" pitchFamily="18" charset="0"/>
              </a:rPr>
              <a:t>hyperthermia</a:t>
            </a:r>
            <a:r>
              <a:rPr lang="en-US" sz="2000" b="1" dirty="0">
                <a:latin typeface="Times New Roman" panose="02020603050405020304" pitchFamily="18" charset="0"/>
                <a:cs typeface="Times New Roman" panose="02020603050405020304" pitchFamily="18" charset="0"/>
              </a:rPr>
              <a:t>. The opposite is also true: If the core temperature falls below a safe level, it will cause hypothermia. Both conditions can potentially be life threatening</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a:t>
            </a:r>
            <a:r>
              <a:rPr lang="en-US" sz="2000" b="1" dirty="0" smtClean="0">
                <a:latin typeface="Times New Roman" panose="02020603050405020304" pitchFamily="18" charset="0"/>
                <a:cs typeface="Times New Roman" panose="02020603050405020304" pitchFamily="18" charset="0"/>
              </a:rPr>
              <a:t>hermoregulation </a:t>
            </a:r>
            <a:r>
              <a:rPr lang="en-US" sz="2000" b="1" dirty="0">
                <a:latin typeface="Times New Roman" panose="02020603050405020304" pitchFamily="18" charset="0"/>
                <a:cs typeface="Times New Roman" panose="02020603050405020304" pitchFamily="18" charset="0"/>
              </a:rPr>
              <a:t>disorders </a:t>
            </a:r>
            <a:r>
              <a:rPr lang="en-US" sz="2000" b="1" dirty="0" smtClean="0">
                <a:latin typeface="Times New Roman" panose="02020603050405020304" pitchFamily="18" charset="0"/>
                <a:cs typeface="Times New Roman" panose="02020603050405020304" pitchFamily="18" charset="0"/>
              </a:rPr>
              <a:t>involves </a:t>
            </a:r>
            <a:r>
              <a:rPr lang="en-US" sz="2000" b="1" dirty="0">
                <a:latin typeface="Times New Roman" panose="02020603050405020304" pitchFamily="18" charset="0"/>
                <a:cs typeface="Times New Roman" panose="02020603050405020304" pitchFamily="18" charset="0"/>
              </a:rPr>
              <a:t>sweating, shivering, and narrowing or relaxing blood vessels</a:t>
            </a:r>
            <a:r>
              <a:rPr lang="en-US" sz="2000" b="1" dirty="0" smtClean="0">
                <a:latin typeface="Times New Roman" panose="02020603050405020304" pitchFamily="18" charset="0"/>
                <a:cs typeface="Times New Roman" panose="02020603050405020304" pitchFamily="18" charset="0"/>
              </a:rPr>
              <a:t>.</a:t>
            </a:r>
          </a:p>
          <a:p>
            <a:r>
              <a:rPr lang="en-US" sz="2000" b="1" dirty="0" smtClean="0">
                <a:latin typeface="Times New Roman" panose="02020603050405020304" pitchFamily="18" charset="0"/>
                <a:cs typeface="Times New Roman" panose="02020603050405020304" pitchFamily="18" charset="0"/>
              </a:rPr>
              <a:t>The temperature requiring </a:t>
            </a:r>
            <a:r>
              <a:rPr lang="en-US" sz="2000" b="1" dirty="0">
                <a:latin typeface="Times New Roman" panose="02020603050405020304" pitchFamily="18" charset="0"/>
                <a:cs typeface="Times New Roman" panose="02020603050405020304" pitchFamily="18" charset="0"/>
              </a:rPr>
              <a:t>the least amount of energy investment is 21 °C (69.8 °F). When thermoregulation </a:t>
            </a:r>
            <a:r>
              <a:rPr lang="en-US" sz="2000" b="1" dirty="0" smtClean="0">
                <a:latin typeface="Times New Roman" panose="02020603050405020304" pitchFamily="18" charset="0"/>
                <a:cs typeface="Times New Roman" panose="02020603050405020304" pitchFamily="18" charset="0"/>
              </a:rPr>
              <a:t>works, the </a:t>
            </a:r>
            <a:r>
              <a:rPr lang="en-US" sz="2000" b="1" dirty="0">
                <a:latin typeface="Times New Roman" panose="02020603050405020304" pitchFamily="18" charset="0"/>
                <a:cs typeface="Times New Roman" panose="02020603050405020304" pitchFamily="18" charset="0"/>
              </a:rPr>
              <a:t>body performs at its optimum level. A temperature that is too high or too low can </a:t>
            </a:r>
            <a:r>
              <a:rPr lang="en-US" sz="2000" b="1" dirty="0" smtClean="0">
                <a:latin typeface="Times New Roman" panose="02020603050405020304" pitchFamily="18" charset="0"/>
                <a:cs typeface="Times New Roman" panose="02020603050405020304" pitchFamily="18" charset="0"/>
              </a:rPr>
              <a:t>affect: Heart, circulatory system, brain, Gastrointestinal tract, Lungs, Kidneys, Liver. </a:t>
            </a:r>
          </a:p>
          <a:p>
            <a:r>
              <a:rPr lang="en-US" sz="2000" b="1" dirty="0" smtClean="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body controls its temperature through the hypothalamus. </a:t>
            </a:r>
            <a:r>
              <a:rPr lang="en-US" sz="2000" b="1" dirty="0" smtClean="0">
                <a:latin typeface="Times New Roman" panose="02020603050405020304" pitchFamily="18" charset="0"/>
                <a:cs typeface="Times New Roman" panose="02020603050405020304" pitchFamily="18" charset="0"/>
              </a:rPr>
              <a:t>Thermo-receptors </a:t>
            </a:r>
            <a:r>
              <a:rPr lang="en-US" sz="2000" b="1" dirty="0">
                <a:latin typeface="Times New Roman" panose="02020603050405020304" pitchFamily="18" charset="0"/>
                <a:cs typeface="Times New Roman" panose="02020603050405020304" pitchFamily="18" charset="0"/>
              </a:rPr>
              <a:t>in the skin send signals to the hypothalamus, which </a:t>
            </a:r>
            <a:r>
              <a:rPr lang="en-US" sz="2000" b="1" dirty="0" smtClean="0">
                <a:latin typeface="Times New Roman" panose="02020603050405020304" pitchFamily="18" charset="0"/>
                <a:cs typeface="Times New Roman" panose="02020603050405020304" pitchFamily="18" charset="0"/>
              </a:rPr>
              <a:t>indicate the extreme temperature.</a:t>
            </a:r>
            <a:endParaRPr lang="en-US" sz="2000" b="1" dirty="0">
              <a:latin typeface="Times New Roman" panose="02020603050405020304" pitchFamily="18" charset="0"/>
              <a:cs typeface="Times New Roman" panose="02020603050405020304" pitchFamily="18" charset="0"/>
            </a:endParaRPr>
          </a:p>
          <a:p>
            <a:r>
              <a:rPr lang="en-US" sz="2000" b="1" dirty="0" smtClean="0">
                <a:solidFill>
                  <a:srgbClr val="FF0000"/>
                </a:solidFill>
                <a:latin typeface="Times New Roman" panose="02020603050405020304" pitchFamily="18" charset="0"/>
                <a:cs typeface="Times New Roman" panose="02020603050405020304" pitchFamily="18" charset="0"/>
              </a:rPr>
              <a:t>Thermogenesis</a:t>
            </a:r>
            <a:r>
              <a:rPr lang="en-US" sz="2000" b="1" dirty="0" smtClean="0">
                <a:latin typeface="Times New Roman" panose="02020603050405020304" pitchFamily="18" charset="0"/>
                <a:cs typeface="Times New Roman" panose="02020603050405020304" pitchFamily="18" charset="0"/>
              </a:rPr>
              <a:t> produces </a:t>
            </a:r>
            <a:r>
              <a:rPr lang="en-US" sz="2000" b="1" dirty="0">
                <a:latin typeface="Times New Roman" panose="02020603050405020304" pitchFamily="18" charset="0"/>
                <a:cs typeface="Times New Roman" panose="02020603050405020304" pitchFamily="18" charset="0"/>
              </a:rPr>
              <a:t>heat to raise the core body temperature. </a:t>
            </a:r>
            <a:r>
              <a:rPr lang="en-US" sz="2000" b="1" dirty="0" smtClean="0">
                <a:latin typeface="Times New Roman" panose="02020603050405020304" pitchFamily="18" charset="0"/>
                <a:cs typeface="Times New Roman" panose="02020603050405020304" pitchFamily="18" charset="0"/>
              </a:rPr>
              <a:t>The </a:t>
            </a:r>
            <a:r>
              <a:rPr lang="en-US" sz="2000" b="1" dirty="0" smtClean="0">
                <a:solidFill>
                  <a:srgbClr val="FF0000"/>
                </a:solidFill>
                <a:latin typeface="Times New Roman" panose="02020603050405020304" pitchFamily="18" charset="0"/>
                <a:cs typeface="Times New Roman" panose="02020603050405020304" pitchFamily="18" charset="0"/>
              </a:rPr>
              <a:t>shivering</a:t>
            </a:r>
            <a:r>
              <a:rPr lang="en-US" sz="2000" b="1" dirty="0" smtClean="0">
                <a:latin typeface="Times New Roman" panose="02020603050405020304" pitchFamily="18" charset="0"/>
                <a:cs typeface="Times New Roman" panose="02020603050405020304" pitchFamily="18" charset="0"/>
              </a:rPr>
              <a:t> occurs </a:t>
            </a:r>
            <a:r>
              <a:rPr lang="en-US" sz="2000" b="1" dirty="0">
                <a:latin typeface="Times New Roman" panose="02020603050405020304" pitchFamily="18" charset="0"/>
                <a:cs typeface="Times New Roman" panose="02020603050405020304" pitchFamily="18" charset="0"/>
              </a:rPr>
              <a:t>in an unclothed person when </a:t>
            </a:r>
            <a:r>
              <a:rPr lang="en-US" sz="2000" b="1" dirty="0" smtClean="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air temperature is under 25 °C (77 °F</a:t>
            </a:r>
            <a:r>
              <a:rPr lang="en-US" sz="2000" b="1" dirty="0" smtClean="0">
                <a:latin typeface="Times New Roman" panose="02020603050405020304" pitchFamily="18" charset="0"/>
                <a:cs typeface="Times New Roman" panose="02020603050405020304" pitchFamily="18" charset="0"/>
              </a:rPr>
              <a:t>). It </a:t>
            </a:r>
            <a:r>
              <a:rPr lang="en-US" sz="2000" b="1" dirty="0">
                <a:latin typeface="Times New Roman" panose="02020603050405020304" pitchFamily="18" charset="0"/>
                <a:cs typeface="Times New Roman" panose="02020603050405020304" pitchFamily="18" charset="0"/>
              </a:rPr>
              <a:t>is limited by the amount of glycogen available in the </a:t>
            </a:r>
            <a:r>
              <a:rPr lang="en-US" sz="2000" b="1" dirty="0" smtClean="0">
                <a:latin typeface="Times New Roman" panose="02020603050405020304" pitchFamily="18" charset="0"/>
                <a:cs typeface="Times New Roman" panose="02020603050405020304" pitchFamily="18" charset="0"/>
              </a:rPr>
              <a:t>body. The </a:t>
            </a:r>
            <a:r>
              <a:rPr lang="en-US" sz="2000" b="1" dirty="0" smtClean="0">
                <a:solidFill>
                  <a:srgbClr val="FF0000"/>
                </a:solidFill>
                <a:latin typeface="Times New Roman" panose="02020603050405020304" pitchFamily="18" charset="0"/>
                <a:cs typeface="Times New Roman" panose="02020603050405020304" pitchFamily="18" charset="0"/>
              </a:rPr>
              <a:t>non-shivering</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occurs in brown adipose tissue</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446183" y="2652849"/>
            <a:ext cx="4001676" cy="4205151"/>
          </a:xfrm>
          <a:prstGeom prst="rect">
            <a:avLst/>
          </a:prstGeom>
        </p:spPr>
      </p:pic>
    </p:spTree>
    <p:extLst>
      <p:ext uri="{BB962C8B-B14F-4D97-AF65-F5344CB8AC3E}">
        <p14:creationId xmlns:p14="http://schemas.microsoft.com/office/powerpoint/2010/main" val="36177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0" presetClass="exit" presetSubtype="0" fill="hold" grpId="0" nodeType="clickEffect">
                                  <p:stCondLst>
                                    <p:cond delay="0"/>
                                  </p:stCondLst>
                                  <p:childTnLst>
                                    <p:animEffect transition="out" filter="wedge">
                                      <p:cBhvr>
                                        <p:cTn id="42" dur="2000"/>
                                        <p:tgtEl>
                                          <p:spTgt spid="3">
                                            <p:txEl>
                                              <p:pRg st="0" end="0"/>
                                            </p:txEl>
                                          </p:spTgt>
                                        </p:tgtEl>
                                      </p:cBhvr>
                                    </p:animEffect>
                                    <p:set>
                                      <p:cBhvr>
                                        <p:cTn id="43"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0" presetClass="exit" presetSubtype="0" fill="hold" grpId="0" nodeType="clickEffect">
                                  <p:stCondLst>
                                    <p:cond delay="0"/>
                                  </p:stCondLst>
                                  <p:childTnLst>
                                    <p:animEffect transition="out" filter="wedge">
                                      <p:cBhvr>
                                        <p:cTn id="47" dur="2000"/>
                                        <p:tgtEl>
                                          <p:spTgt spid="3">
                                            <p:txEl>
                                              <p:pRg st="1" end="1"/>
                                            </p:txEl>
                                          </p:spTgt>
                                        </p:tgtEl>
                                      </p:cBhvr>
                                    </p:animEffect>
                                    <p:set>
                                      <p:cBhvr>
                                        <p:cTn id="48"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0" presetClass="exit" presetSubtype="0" fill="hold" grpId="0" nodeType="clickEffect">
                                  <p:stCondLst>
                                    <p:cond delay="0"/>
                                  </p:stCondLst>
                                  <p:childTnLst>
                                    <p:animEffect transition="out" filter="wedge">
                                      <p:cBhvr>
                                        <p:cTn id="52" dur="2000"/>
                                        <p:tgtEl>
                                          <p:spTgt spid="3">
                                            <p:txEl>
                                              <p:pRg st="2" end="2"/>
                                            </p:txEl>
                                          </p:spTgt>
                                        </p:tgtEl>
                                      </p:cBhvr>
                                    </p:animEffect>
                                    <p:set>
                                      <p:cBhvr>
                                        <p:cTn id="53"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0" presetClass="exit" presetSubtype="0" fill="hold" grpId="0" nodeType="clickEffect">
                                  <p:stCondLst>
                                    <p:cond delay="0"/>
                                  </p:stCondLst>
                                  <p:childTnLst>
                                    <p:animEffect transition="out" filter="wedge">
                                      <p:cBhvr>
                                        <p:cTn id="57" dur="2000"/>
                                        <p:tgtEl>
                                          <p:spTgt spid="3">
                                            <p:txEl>
                                              <p:pRg st="3" end="3"/>
                                            </p:txEl>
                                          </p:spTgt>
                                        </p:tgtEl>
                                      </p:cBhvr>
                                    </p:animEffect>
                                    <p:set>
                                      <p:cBhvr>
                                        <p:cTn id="58" dur="1" fill="hold">
                                          <p:stCondLst>
                                            <p:cond delay="1999"/>
                                          </p:stCondLst>
                                        </p:cTn>
                                        <p:tgtEl>
                                          <p:spTgt spid="3">
                                            <p:txEl>
                                              <p:pRg st="3" end="3"/>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0" presetClass="exit" presetSubtype="0" fill="hold" grpId="0" nodeType="clickEffect">
                                  <p:stCondLst>
                                    <p:cond delay="0"/>
                                  </p:stCondLst>
                                  <p:childTnLst>
                                    <p:animEffect transition="out" filter="wedge">
                                      <p:cBhvr>
                                        <p:cTn id="62" dur="2000"/>
                                        <p:tgtEl>
                                          <p:spTgt spid="3">
                                            <p:txEl>
                                              <p:pRg st="4" end="4"/>
                                            </p:txEl>
                                          </p:spTgt>
                                        </p:tgtEl>
                                      </p:cBhvr>
                                    </p:animEffect>
                                    <p:set>
                                      <p:cBhvr>
                                        <p:cTn id="63" dur="1" fill="hold">
                                          <p:stCondLst>
                                            <p:cond delay="1999"/>
                                          </p:stCondLst>
                                        </p:cTn>
                                        <p:tgtEl>
                                          <p:spTgt spid="3">
                                            <p:txEl>
                                              <p:pRg st="4" end="4"/>
                                            </p:txEl>
                                          </p:spTgt>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0" presetClass="exit" presetSubtype="0" fill="hold" grpId="0" nodeType="clickEffect">
                                  <p:stCondLst>
                                    <p:cond delay="0"/>
                                  </p:stCondLst>
                                  <p:childTnLst>
                                    <p:animEffect transition="out" filter="wedge">
                                      <p:cBhvr>
                                        <p:cTn id="67" dur="2000"/>
                                        <p:tgtEl>
                                          <p:spTgt spid="3">
                                            <p:txEl>
                                              <p:pRg st="5" end="5"/>
                                            </p:txEl>
                                          </p:spTgt>
                                        </p:tgtEl>
                                      </p:cBhvr>
                                    </p:animEffect>
                                    <p:set>
                                      <p:cBhvr>
                                        <p:cTn id="68" dur="1" fill="hold">
                                          <p:stCondLst>
                                            <p:cond delay="1999"/>
                                          </p:stCondLst>
                                        </p:cTn>
                                        <p:tgtEl>
                                          <p:spTgt spid="3">
                                            <p:txEl>
                                              <p:pRg st="5" end="5"/>
                                            </p:txEl>
                                          </p:spTgt>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0" presetClass="exit" presetSubtype="0" fill="hold" grpId="0" nodeType="clickEffect">
                                  <p:stCondLst>
                                    <p:cond delay="0"/>
                                  </p:stCondLst>
                                  <p:childTnLst>
                                    <p:animEffect transition="out" filter="wedge">
                                      <p:cBhvr>
                                        <p:cTn id="72" dur="2000"/>
                                        <p:tgtEl>
                                          <p:spTgt spid="3">
                                            <p:txEl>
                                              <p:pRg st="6" end="6"/>
                                            </p:txEl>
                                          </p:spTgt>
                                        </p:tgtEl>
                                      </p:cBhvr>
                                    </p:animEffect>
                                    <p:set>
                                      <p:cBhvr>
                                        <p:cTn id="73" dur="1" fill="hold">
                                          <p:stCondLst>
                                            <p:cond delay="1999"/>
                                          </p:stCondLst>
                                        </p:cTn>
                                        <p:tgtEl>
                                          <p:spTgt spid="3">
                                            <p:txEl>
                                              <p:pRg st="6" end="6"/>
                                            </p:txEl>
                                          </p:spTgt>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0" presetClass="exit" presetSubtype="0" fill="hold" grpId="0" nodeType="clickEffect">
                                  <p:stCondLst>
                                    <p:cond delay="0"/>
                                  </p:stCondLst>
                                  <p:childTnLst>
                                    <p:animEffect transition="out" filter="wedge">
                                      <p:cBhvr>
                                        <p:cTn id="77" dur="2000"/>
                                        <p:tgtEl>
                                          <p:spTgt spid="3">
                                            <p:txEl>
                                              <p:pRg st="7" end="7"/>
                                            </p:txEl>
                                          </p:spTgt>
                                        </p:tgtEl>
                                      </p:cBhvr>
                                    </p:animEffect>
                                    <p:set>
                                      <p:cBhvr>
                                        <p:cTn id="78" dur="1" fill="hold">
                                          <p:stCondLst>
                                            <p:cond delay="1999"/>
                                          </p:stCondLst>
                                        </p:cTn>
                                        <p:tgtEl>
                                          <p:spTgt spid="3">
                                            <p:txEl>
                                              <p:pRg st="7" end="7"/>
                                            </p:txEl>
                                          </p:spTgt>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0" presetClass="exit" presetSubtype="0" fill="hold" nodeType="clickEffect">
                                  <p:stCondLst>
                                    <p:cond delay="0"/>
                                  </p:stCondLst>
                                  <p:childTnLst>
                                    <p:animEffect transition="out" filter="wedge">
                                      <p:cBhvr>
                                        <p:cTn id="82" dur="2000"/>
                                        <p:tgtEl>
                                          <p:spTgt spid="4"/>
                                        </p:tgtEl>
                                      </p:cBhvr>
                                    </p:animEffect>
                                    <p:set>
                                      <p:cBhvr>
                                        <p:cTn id="83"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4504"/>
            <a:ext cx="8596668" cy="548640"/>
          </a:xfrm>
        </p:spPr>
        <p:txBody>
          <a:bodyPr>
            <a:normAutofit fontScale="90000"/>
          </a:bodyPr>
          <a:lstStyle/>
          <a:p>
            <a:r>
              <a:rPr lang="en-US" sz="3200" dirty="0" smtClean="0">
                <a:latin typeface="Algerian" panose="04020705040A02060702" pitchFamily="82" charset="0"/>
              </a:rPr>
              <a:t>Thermo-regulation Process:</a:t>
            </a:r>
            <a:endParaRPr lang="en-US" sz="3200" dirty="0">
              <a:latin typeface="Algerian" panose="04020705040A02060702" pitchFamily="82" charset="0"/>
            </a:endParaRPr>
          </a:p>
        </p:txBody>
      </p:sp>
      <p:sp>
        <p:nvSpPr>
          <p:cNvPr id="3" name="Content Placeholder 2"/>
          <p:cNvSpPr>
            <a:spLocks noGrp="1"/>
          </p:cNvSpPr>
          <p:nvPr>
            <p:ph idx="1"/>
          </p:nvPr>
        </p:nvSpPr>
        <p:spPr>
          <a:xfrm>
            <a:off x="677334" y="783773"/>
            <a:ext cx="11249055" cy="6074227"/>
          </a:xfrm>
        </p:spPr>
        <p:txBody>
          <a:bodyPr>
            <a:normAutofit lnSpcReduction="10000"/>
          </a:bodyPr>
          <a:lstStyle/>
          <a:p>
            <a:r>
              <a:rPr lang="en-US" b="1" dirty="0" smtClean="0">
                <a:latin typeface="Times New Roman" panose="02020603050405020304" pitchFamily="18" charset="0"/>
                <a:cs typeface="Times New Roman" panose="02020603050405020304" pitchFamily="18" charset="0"/>
              </a:rPr>
              <a:t>In </a:t>
            </a:r>
            <a:r>
              <a:rPr lang="en-US" b="1" dirty="0">
                <a:latin typeface="Times New Roman" panose="02020603050405020304" pitchFamily="18" charset="0"/>
                <a:cs typeface="Times New Roman" panose="02020603050405020304" pitchFamily="18" charset="0"/>
              </a:rPr>
              <a:t>thermoregulation, body heat is generated mostly in the deep organs, especially the liver, brain, and heart, and in contraction of skeletal muscles</a:t>
            </a:r>
            <a:r>
              <a:rPr lang="en-US" b="1"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Humans have been able to adapt to a great diversity of </a:t>
            </a:r>
            <a:r>
              <a:rPr lang="en-US" b="1" dirty="0" smtClean="0">
                <a:latin typeface="Times New Roman" panose="02020603050405020304" pitchFamily="18" charset="0"/>
                <a:cs typeface="Times New Roman" panose="02020603050405020304" pitchFamily="18" charset="0"/>
              </a:rPr>
              <a:t>climates. </a:t>
            </a:r>
            <a:r>
              <a:rPr lang="en-US" b="1" dirty="0">
                <a:latin typeface="Times New Roman" panose="02020603050405020304" pitchFamily="18" charset="0"/>
                <a:cs typeface="Times New Roman" panose="02020603050405020304" pitchFamily="18" charset="0"/>
              </a:rPr>
              <a:t>For humans, adaptation to varying climatic conditions includes both physiological mechanisms </a:t>
            </a:r>
            <a:r>
              <a:rPr lang="en-US" b="1" dirty="0" smtClean="0">
                <a:latin typeface="Times New Roman" panose="02020603050405020304" pitchFamily="18" charset="0"/>
                <a:cs typeface="Times New Roman" panose="02020603050405020304" pitchFamily="18" charset="0"/>
              </a:rPr>
              <a:t>resulting </a:t>
            </a:r>
            <a:r>
              <a:rPr lang="en-US" b="1" dirty="0">
                <a:latin typeface="Times New Roman" panose="02020603050405020304" pitchFamily="18" charset="0"/>
                <a:cs typeface="Times New Roman" panose="02020603050405020304" pitchFamily="18" charset="0"/>
              </a:rPr>
              <a:t>from evolution and behavioural mechanisms resulting from conscious cultural adaptations</a:t>
            </a:r>
            <a:r>
              <a:rPr lang="en-US" b="1" dirty="0" smtClean="0">
                <a:latin typeface="Times New Roman" panose="02020603050405020304" pitchFamily="18" charset="0"/>
                <a:cs typeface="Times New Roman" panose="02020603050405020304" pitchFamily="18" charset="0"/>
              </a:rPr>
              <a:t>. </a:t>
            </a:r>
          </a:p>
          <a:p>
            <a:r>
              <a:rPr lang="en-US" b="1" dirty="0" smtClean="0">
                <a:latin typeface="Times New Roman" panose="02020603050405020304" pitchFamily="18" charset="0"/>
                <a:cs typeface="Times New Roman" panose="02020603050405020304" pitchFamily="18" charset="0"/>
              </a:rPr>
              <a:t>There </a:t>
            </a:r>
            <a:r>
              <a:rPr lang="en-US" b="1" dirty="0">
                <a:latin typeface="Times New Roman" panose="02020603050405020304" pitchFamily="18" charset="0"/>
                <a:cs typeface="Times New Roman" panose="02020603050405020304" pitchFamily="18" charset="0"/>
              </a:rPr>
              <a:t>are four avenues of heat loss: convection, conduction, radiation, and evaporation. If skin temperature is greater than that of the surroundings, the body can lose heat by radiation and conduction. </a:t>
            </a:r>
            <a:endParaRPr lang="en-US" b="1"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the temperature of the surroundings is greater than that of the skin, the body actually gains heat by radiation and conduction. In such conditions, the only means by which the body can rid itself of heat is by evaporation. </a:t>
            </a:r>
            <a:endParaRPr lang="en-US" b="1"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When </a:t>
            </a:r>
            <a:r>
              <a:rPr lang="en-US" b="1" dirty="0">
                <a:latin typeface="Times New Roman" panose="02020603050405020304" pitchFamily="18" charset="0"/>
                <a:cs typeface="Times New Roman" panose="02020603050405020304" pitchFamily="18" charset="0"/>
              </a:rPr>
              <a:t>the surrounding temperature is higher than the skin temperature, anything that prevents adequate evaporation will cause the internal body temperature to </a:t>
            </a:r>
            <a:r>
              <a:rPr lang="en-US" b="1" dirty="0" smtClean="0">
                <a:latin typeface="Times New Roman" panose="02020603050405020304" pitchFamily="18" charset="0"/>
                <a:cs typeface="Times New Roman" panose="02020603050405020304" pitchFamily="18" charset="0"/>
              </a:rPr>
              <a:t>rise.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During </a:t>
            </a:r>
            <a:r>
              <a:rPr lang="en-US" b="1" dirty="0">
                <a:latin typeface="Times New Roman" panose="02020603050405020304" pitchFamily="18" charset="0"/>
                <a:cs typeface="Times New Roman" panose="02020603050405020304" pitchFamily="18" charset="0"/>
              </a:rPr>
              <a:t>sports activities, evaporation becomes the main avenue of heat loss</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Humidity affects thermoregulation by limiting sweat evaporation and thus heat loss</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Humans cannot survive prolonged exposure to a wet-bulb temperature above 35 °C (95 °F). Such a temperature used to be thought not to occur on Earth's surface but has been recorded in some parts of the Indus Valley and Persian Gulf.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Occurrence </a:t>
            </a:r>
            <a:r>
              <a:rPr lang="en-US" b="1" dirty="0">
                <a:latin typeface="Times New Roman" panose="02020603050405020304" pitchFamily="18" charset="0"/>
                <a:cs typeface="Times New Roman" panose="02020603050405020304" pitchFamily="18" charset="0"/>
              </a:rPr>
              <a:t>of conditions too hot and humid for human life is expected to increase in the future due to global warming</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978481" y="2406831"/>
            <a:ext cx="7401296" cy="3769179"/>
          </a:xfrm>
          <a:prstGeom prst="rect">
            <a:avLst/>
          </a:prstGeom>
        </p:spPr>
      </p:pic>
      <p:pic>
        <p:nvPicPr>
          <p:cNvPr id="5" name="Picture 4"/>
          <p:cNvPicPr>
            <a:picLocks noChangeAspect="1"/>
          </p:cNvPicPr>
          <p:nvPr/>
        </p:nvPicPr>
        <p:blipFill>
          <a:blip r:embed="rId3"/>
          <a:stretch>
            <a:fillRect/>
          </a:stretch>
        </p:blipFill>
        <p:spPr>
          <a:xfrm>
            <a:off x="3316685" y="1396636"/>
            <a:ext cx="6934400" cy="4241074"/>
          </a:xfrm>
          <a:prstGeom prst="rect">
            <a:avLst/>
          </a:prstGeom>
        </p:spPr>
      </p:pic>
      <p:pic>
        <p:nvPicPr>
          <p:cNvPr id="6" name="Picture 5"/>
          <p:cNvPicPr>
            <a:picLocks noChangeAspect="1"/>
          </p:cNvPicPr>
          <p:nvPr/>
        </p:nvPicPr>
        <p:blipFill>
          <a:blip r:embed="rId4"/>
          <a:stretch>
            <a:fillRect/>
          </a:stretch>
        </p:blipFill>
        <p:spPr>
          <a:xfrm>
            <a:off x="5330290" y="1934936"/>
            <a:ext cx="5173914" cy="4397827"/>
          </a:xfrm>
          <a:prstGeom prst="rect">
            <a:avLst/>
          </a:prstGeom>
        </p:spPr>
      </p:pic>
    </p:spTree>
    <p:extLst>
      <p:ext uri="{BB962C8B-B14F-4D97-AF65-F5344CB8AC3E}">
        <p14:creationId xmlns:p14="http://schemas.microsoft.com/office/powerpoint/2010/main" val="246623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additive="base">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additive="base">
                                        <p:cTn id="5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additive="base">
                                        <p:cTn id="6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 calcmode="lin" valueType="num">
                                      <p:cBhvr additive="base">
                                        <p:cTn id="6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500" fill="hold"/>
                                        <p:tgtEl>
                                          <p:spTgt spid="5"/>
                                        </p:tgtEl>
                                        <p:attrNameLst>
                                          <p:attrName>ppt_x</p:attrName>
                                        </p:attrNameLst>
                                      </p:cBhvr>
                                      <p:tavLst>
                                        <p:tav tm="0">
                                          <p:val>
                                            <p:strVal val="#ppt_x"/>
                                          </p:val>
                                        </p:tav>
                                        <p:tav tm="100000">
                                          <p:val>
                                            <p:strVal val="#ppt_x"/>
                                          </p:val>
                                        </p:tav>
                                      </p:tavLst>
                                    </p:anim>
                                    <p:anim calcmode="lin" valueType="num">
                                      <p:cBhvr additive="base">
                                        <p:cTn id="7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
                                        </p:tgtEl>
                                      </p:cBhvr>
                                    </p:animEffect>
                                    <p:set>
                                      <p:cBhvr>
                                        <p:cTn id="78" dur="1" fill="hold">
                                          <p:stCondLst>
                                            <p:cond delay="499"/>
                                          </p:stCondLst>
                                        </p:cTn>
                                        <p:tgtEl>
                                          <p:spTgt spid="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0" presetClass="exit" presetSubtype="0" fill="hold" nodeType="clickEffect">
                                  <p:stCondLst>
                                    <p:cond delay="0"/>
                                  </p:stCondLst>
                                  <p:childTnLst>
                                    <p:animEffect transition="out" filter="wedge">
                                      <p:cBhvr>
                                        <p:cTn id="88" dur="2000"/>
                                        <p:tgtEl>
                                          <p:spTgt spid="6"/>
                                        </p:tgtEl>
                                      </p:cBhvr>
                                    </p:animEffect>
                                    <p:set>
                                      <p:cBhvr>
                                        <p:cTn id="89"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91" y="0"/>
            <a:ext cx="8596668" cy="539931"/>
          </a:xfrm>
        </p:spPr>
        <p:txBody>
          <a:bodyPr>
            <a:normAutofit fontScale="90000"/>
          </a:bodyPr>
          <a:lstStyle/>
          <a:p>
            <a:r>
              <a:rPr lang="en-US" dirty="0">
                <a:latin typeface="Algerian" panose="04020705040A02060702" pitchFamily="82" charset="0"/>
              </a:rPr>
              <a:t>Control system</a:t>
            </a:r>
            <a:br>
              <a:rPr lang="en-US" dirty="0">
                <a:latin typeface="Algerian" panose="04020705040A02060702" pitchFamily="82" charset="0"/>
              </a:rPr>
            </a:br>
            <a:endParaRPr lang="en-US" dirty="0">
              <a:latin typeface="Algerian" panose="04020705040A02060702" pitchFamily="82" charset="0"/>
            </a:endParaRPr>
          </a:p>
        </p:txBody>
      </p:sp>
      <p:sp>
        <p:nvSpPr>
          <p:cNvPr id="3" name="Content Placeholder 2"/>
          <p:cNvSpPr>
            <a:spLocks noGrp="1"/>
          </p:cNvSpPr>
          <p:nvPr>
            <p:ph idx="1"/>
          </p:nvPr>
        </p:nvSpPr>
        <p:spPr>
          <a:xfrm>
            <a:off x="117567" y="444137"/>
            <a:ext cx="11900262" cy="6283234"/>
          </a:xfrm>
        </p:spPr>
        <p:txBody>
          <a:bodyPr>
            <a:noAutofit/>
          </a:bodyPr>
          <a:lstStyle/>
          <a:p>
            <a:r>
              <a:rPr lang="en-US" b="1"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core temperature of a human is regulated and stabilized primarily by the hypothalamus, a region of the brain linking the endocrine system to the </a:t>
            </a:r>
            <a:r>
              <a:rPr lang="en-US" b="1" dirty="0" smtClean="0">
                <a:latin typeface="Times New Roman" panose="02020603050405020304" pitchFamily="18" charset="0"/>
                <a:cs typeface="Times New Roman" panose="02020603050405020304" pitchFamily="18" charset="0"/>
              </a:rPr>
              <a:t>nervous. As </a:t>
            </a:r>
            <a:r>
              <a:rPr lang="en-US" b="1" dirty="0">
                <a:latin typeface="Times New Roman" panose="02020603050405020304" pitchFamily="18" charset="0"/>
                <a:cs typeface="Times New Roman" panose="02020603050405020304" pitchFamily="18" charset="0"/>
              </a:rPr>
              <a:t>core temperature varies from the set point, endocrine production initiates control mechanisms to </a:t>
            </a:r>
            <a:r>
              <a:rPr lang="en-US" b="1" dirty="0" smtClean="0">
                <a:latin typeface="Times New Roman" panose="02020603050405020304" pitchFamily="18" charset="0"/>
                <a:cs typeface="Times New Roman" panose="02020603050405020304" pitchFamily="18" charset="0"/>
              </a:rPr>
              <a:t>increase/decrease </a:t>
            </a:r>
            <a:r>
              <a:rPr lang="en-US" b="1" dirty="0">
                <a:latin typeface="Times New Roman" panose="02020603050405020304" pitchFamily="18" charset="0"/>
                <a:cs typeface="Times New Roman" panose="02020603050405020304" pitchFamily="18" charset="0"/>
              </a:rPr>
              <a:t>energy production/dissipation as needed to return the temperature toward the set </a:t>
            </a:r>
            <a:r>
              <a:rPr lang="en-US" b="1" dirty="0" smtClean="0">
                <a:latin typeface="Times New Roman" panose="02020603050405020304" pitchFamily="18" charset="0"/>
                <a:cs typeface="Times New Roman" panose="02020603050405020304" pitchFamily="18" charset="0"/>
              </a:rPr>
              <a:t>point.</a:t>
            </a:r>
          </a:p>
          <a:p>
            <a:r>
              <a:rPr lang="en-US" b="1" dirty="0">
                <a:solidFill>
                  <a:srgbClr val="FF0000"/>
                </a:solidFill>
                <a:latin typeface="Times New Roman" panose="02020603050405020304" pitchFamily="18" charset="0"/>
                <a:cs typeface="Times New Roman" panose="02020603050405020304" pitchFamily="18" charset="0"/>
              </a:rPr>
              <a:t>In </a:t>
            </a:r>
            <a:r>
              <a:rPr lang="en-US" b="1" dirty="0">
                <a:solidFill>
                  <a:srgbClr val="FF0000"/>
                </a:solidFill>
                <a:latin typeface="Times New Roman" panose="02020603050405020304" pitchFamily="18" charset="0"/>
                <a:cs typeface="Times New Roman" panose="02020603050405020304" pitchFamily="18" charset="0"/>
              </a:rPr>
              <a:t>H</a:t>
            </a:r>
            <a:r>
              <a:rPr lang="en-US" b="1" dirty="0" smtClean="0">
                <a:solidFill>
                  <a:srgbClr val="FF0000"/>
                </a:solidFill>
                <a:latin typeface="Times New Roman" panose="02020603050405020304" pitchFamily="18" charset="0"/>
                <a:cs typeface="Times New Roman" panose="02020603050405020304" pitchFamily="18" charset="0"/>
              </a:rPr>
              <a:t>ot </a:t>
            </a:r>
            <a:r>
              <a:rPr lang="en-US" b="1" dirty="0">
                <a:solidFill>
                  <a:srgbClr val="FF0000"/>
                </a:solidFill>
                <a:latin typeface="Times New Roman" panose="02020603050405020304" pitchFamily="18" charset="0"/>
                <a:cs typeface="Times New Roman" panose="02020603050405020304" pitchFamily="18" charset="0"/>
              </a:rPr>
              <a:t>C</a:t>
            </a:r>
            <a:r>
              <a:rPr lang="en-US" b="1" dirty="0" smtClean="0">
                <a:solidFill>
                  <a:srgbClr val="FF0000"/>
                </a:solidFill>
                <a:latin typeface="Times New Roman" panose="02020603050405020304" pitchFamily="18" charset="0"/>
                <a:cs typeface="Times New Roman" panose="02020603050405020304" pitchFamily="18" charset="0"/>
              </a:rPr>
              <a:t>onditions</a:t>
            </a:r>
            <a:r>
              <a:rPr lang="en-US"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Electric </a:t>
            </a:r>
            <a:r>
              <a:rPr lang="en-US" b="1" dirty="0">
                <a:latin typeface="Times New Roman" panose="02020603050405020304" pitchFamily="18" charset="0"/>
                <a:cs typeface="Times New Roman" panose="02020603050405020304" pitchFamily="18" charset="0"/>
              </a:rPr>
              <a:t>fan used in hot </a:t>
            </a:r>
            <a:r>
              <a:rPr lang="en-US" b="1" dirty="0" smtClean="0">
                <a:latin typeface="Times New Roman" panose="02020603050405020304" pitchFamily="18" charset="0"/>
                <a:cs typeface="Times New Roman" panose="02020603050405020304" pitchFamily="18" charset="0"/>
              </a:rPr>
              <a:t>weather, Eccrine </a:t>
            </a:r>
            <a:r>
              <a:rPr lang="en-US" b="1" dirty="0">
                <a:latin typeface="Times New Roman" panose="02020603050405020304" pitchFamily="18" charset="0"/>
                <a:cs typeface="Times New Roman" panose="02020603050405020304" pitchFamily="18" charset="0"/>
              </a:rPr>
              <a:t>sweat glands under the skin secrete sweat </a:t>
            </a:r>
            <a:r>
              <a:rPr lang="en-US" b="1" dirty="0" smtClean="0">
                <a:latin typeface="Times New Roman" panose="02020603050405020304" pitchFamily="18" charset="0"/>
                <a:cs typeface="Times New Roman" panose="02020603050405020304" pitchFamily="18" charset="0"/>
              </a:rPr>
              <a:t>which </a:t>
            </a:r>
            <a:r>
              <a:rPr lang="en-US" b="1" dirty="0">
                <a:latin typeface="Times New Roman" panose="02020603050405020304" pitchFamily="18" charset="0"/>
                <a:cs typeface="Times New Roman" panose="02020603050405020304" pitchFamily="18" charset="0"/>
              </a:rPr>
              <a:t>travels up the sweat duct, through the sweat pore and onto the surface of the skin. </a:t>
            </a:r>
          </a:p>
          <a:p>
            <a:r>
              <a:rPr lang="en-US" b="1" dirty="0">
                <a:latin typeface="Times New Roman" panose="02020603050405020304" pitchFamily="18" charset="0"/>
                <a:cs typeface="Times New Roman" panose="02020603050405020304" pitchFamily="18" charset="0"/>
              </a:rPr>
              <a:t>The hair on the skin lie flat, preventing heat from being trapped by the layer of still air between the hair. </a:t>
            </a:r>
            <a:r>
              <a:rPr lang="en-US" b="1" dirty="0" smtClean="0">
                <a:latin typeface="Times New Roman" panose="02020603050405020304" pitchFamily="18" charset="0"/>
                <a:cs typeface="Times New Roman" panose="02020603050405020304" pitchFamily="18" charset="0"/>
              </a:rPr>
              <a:t>When </a:t>
            </a:r>
            <a:r>
              <a:rPr lang="en-US" b="1" dirty="0">
                <a:latin typeface="Times New Roman" panose="02020603050405020304" pitchFamily="18" charset="0"/>
                <a:cs typeface="Times New Roman" panose="02020603050405020304" pitchFamily="18" charset="0"/>
              </a:rPr>
              <a:t>environmental temperature is above core body temperature, sweating is the only physiological way for humans to lose heat</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smooth muscle walls of the arterioles relax allowing increased blood flow through the artery. This redirects blood into the superficial capillaries in the skin increasing heat loss by convection and conduction</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In </a:t>
            </a:r>
            <a:r>
              <a:rPr lang="en-US" b="1" dirty="0">
                <a:solidFill>
                  <a:srgbClr val="FF0000"/>
                </a:solidFill>
                <a:latin typeface="Times New Roman" panose="02020603050405020304" pitchFamily="18" charset="0"/>
                <a:cs typeface="Times New Roman" panose="02020603050405020304" pitchFamily="18" charset="0"/>
              </a:rPr>
              <a:t>C</a:t>
            </a:r>
            <a:r>
              <a:rPr lang="en-US" b="1" dirty="0" smtClean="0">
                <a:solidFill>
                  <a:srgbClr val="FF0000"/>
                </a:solidFill>
                <a:latin typeface="Times New Roman" panose="02020603050405020304" pitchFamily="18" charset="0"/>
                <a:cs typeface="Times New Roman" panose="02020603050405020304" pitchFamily="18" charset="0"/>
              </a:rPr>
              <a:t>old </a:t>
            </a:r>
            <a:r>
              <a:rPr lang="en-US" b="1" dirty="0" smtClean="0">
                <a:solidFill>
                  <a:srgbClr val="FF0000"/>
                </a:solidFill>
                <a:latin typeface="Times New Roman" panose="02020603050405020304" pitchFamily="18" charset="0"/>
                <a:cs typeface="Times New Roman" panose="02020603050405020304" pitchFamily="18" charset="0"/>
              </a:rPr>
              <a:t>C</a:t>
            </a:r>
            <a:r>
              <a:rPr lang="en-US" b="1" dirty="0" smtClean="0">
                <a:solidFill>
                  <a:srgbClr val="FF0000"/>
                </a:solidFill>
                <a:latin typeface="Times New Roman" panose="02020603050405020304" pitchFamily="18" charset="0"/>
                <a:cs typeface="Times New Roman" panose="02020603050405020304" pitchFamily="18" charset="0"/>
              </a:rPr>
              <a:t>onditions;</a:t>
            </a:r>
            <a:r>
              <a:rPr lang="en-US" b="1" dirty="0">
                <a:solidFill>
                  <a:srgbClr val="FF0000"/>
                </a:solidFill>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Heat </a:t>
            </a:r>
            <a:r>
              <a:rPr lang="en-US" b="1" dirty="0">
                <a:latin typeface="Times New Roman" panose="02020603050405020304" pitchFamily="18" charset="0"/>
                <a:cs typeface="Times New Roman" panose="02020603050405020304" pitchFamily="18" charset="0"/>
              </a:rPr>
              <a:t>is lost mainly through the hands and </a:t>
            </a:r>
            <a:r>
              <a:rPr lang="en-US" b="1" dirty="0" smtClean="0">
                <a:latin typeface="Times New Roman" panose="02020603050405020304" pitchFamily="18" charset="0"/>
                <a:cs typeface="Times New Roman" panose="02020603050405020304" pitchFamily="18" charset="0"/>
              </a:rPr>
              <a:t>feet, Sweat </a:t>
            </a:r>
            <a:r>
              <a:rPr lang="en-US" b="1" dirty="0">
                <a:latin typeface="Times New Roman" panose="02020603050405020304" pitchFamily="18" charset="0"/>
                <a:cs typeface="Times New Roman" panose="02020603050405020304" pitchFamily="18" charset="0"/>
              </a:rPr>
              <a:t>production is decreased.</a:t>
            </a:r>
          </a:p>
          <a:p>
            <a:r>
              <a:rPr lang="en-US" b="1"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a:t>
            </a:r>
            <a:r>
              <a:rPr lang="en-US" b="1" dirty="0" smtClean="0">
                <a:latin typeface="Times New Roman" panose="02020603050405020304" pitchFamily="18" charset="0"/>
                <a:cs typeface="Times New Roman" panose="02020603050405020304" pitchFamily="18" charset="0"/>
              </a:rPr>
              <a:t>rrector </a:t>
            </a:r>
            <a:r>
              <a:rPr lang="en-US" b="1" dirty="0">
                <a:latin typeface="Times New Roman" panose="02020603050405020304" pitchFamily="18" charset="0"/>
                <a:cs typeface="Times New Roman" panose="02020603050405020304" pitchFamily="18" charset="0"/>
              </a:rPr>
              <a:t>pili muscles </a:t>
            </a:r>
            <a:r>
              <a:rPr lang="en-US" b="1" dirty="0" smtClean="0">
                <a:latin typeface="Times New Roman" panose="02020603050405020304" pitchFamily="18" charset="0"/>
                <a:cs typeface="Times New Roman" panose="02020603050405020304" pitchFamily="18" charset="0"/>
              </a:rPr>
              <a:t>(individual hair) </a:t>
            </a:r>
            <a:r>
              <a:rPr lang="en-US" b="1" dirty="0">
                <a:latin typeface="Times New Roman" panose="02020603050405020304" pitchFamily="18" charset="0"/>
                <a:cs typeface="Times New Roman" panose="02020603050405020304" pitchFamily="18" charset="0"/>
              </a:rPr>
              <a:t>contract (</a:t>
            </a:r>
            <a:r>
              <a:rPr lang="en-US" b="1" dirty="0" smtClean="0">
                <a:latin typeface="Times New Roman" panose="02020603050405020304" pitchFamily="18" charset="0"/>
                <a:cs typeface="Times New Roman" panose="02020603050405020304" pitchFamily="18" charset="0"/>
              </a:rPr>
              <a:t>pilo-erection</a:t>
            </a:r>
            <a:r>
              <a:rPr lang="en-US" b="1" dirty="0">
                <a:latin typeface="Times New Roman" panose="02020603050405020304" pitchFamily="18" charset="0"/>
                <a:cs typeface="Times New Roman" panose="02020603050405020304" pitchFamily="18" charset="0"/>
              </a:rPr>
              <a:t>), lifting the hair follicle upright. </a:t>
            </a:r>
            <a:r>
              <a:rPr lang="en-US" b="1" dirty="0" smtClean="0">
                <a:latin typeface="Times New Roman" panose="02020603050405020304" pitchFamily="18" charset="0"/>
                <a:cs typeface="Times New Roman" panose="02020603050405020304" pitchFamily="18" charset="0"/>
              </a:rPr>
              <a:t>which </a:t>
            </a:r>
            <a:r>
              <a:rPr lang="en-US" b="1" dirty="0">
                <a:latin typeface="Times New Roman" panose="02020603050405020304" pitchFamily="18" charset="0"/>
                <a:cs typeface="Times New Roman" panose="02020603050405020304" pitchFamily="18" charset="0"/>
              </a:rPr>
              <a:t>acts as an insulating layer, trapping heat.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Arterioles </a:t>
            </a:r>
            <a:r>
              <a:rPr lang="en-US" b="1" dirty="0">
                <a:latin typeface="Times New Roman" panose="02020603050405020304" pitchFamily="18" charset="0"/>
                <a:cs typeface="Times New Roman" panose="02020603050405020304" pitchFamily="18" charset="0"/>
              </a:rPr>
              <a:t>carrying blood to superficial capillaries under the surface of the skin can </a:t>
            </a:r>
            <a:r>
              <a:rPr lang="en-US" b="1" dirty="0" smtClean="0">
                <a:latin typeface="Times New Roman" panose="02020603050405020304" pitchFamily="18" charset="0"/>
                <a:cs typeface="Times New Roman" panose="02020603050405020304" pitchFamily="18" charset="0"/>
              </a:rPr>
              <a:t>shrink, thereby </a:t>
            </a:r>
            <a:r>
              <a:rPr lang="en-US" b="1" dirty="0">
                <a:latin typeface="Times New Roman" panose="02020603050405020304" pitchFamily="18" charset="0"/>
                <a:cs typeface="Times New Roman" panose="02020603050405020304" pitchFamily="18" charset="0"/>
              </a:rPr>
              <a:t>rerouting blood away from the skin and towards the warmer core of the </a:t>
            </a:r>
            <a:r>
              <a:rPr lang="en-US" b="1" dirty="0" smtClean="0">
                <a:latin typeface="Times New Roman" panose="02020603050405020304" pitchFamily="18" charset="0"/>
                <a:cs typeface="Times New Roman" panose="02020603050405020304" pitchFamily="18" charset="0"/>
              </a:rPr>
              <a:t>body.</a:t>
            </a:r>
          </a:p>
          <a:p>
            <a:r>
              <a:rPr lang="en-US" b="1" dirty="0" smtClean="0">
                <a:latin typeface="Times New Roman" panose="02020603050405020304" pitchFamily="18" charset="0"/>
                <a:cs typeface="Times New Roman" panose="02020603050405020304" pitchFamily="18" charset="0"/>
              </a:rPr>
              <a:t>Hypothalamus</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cause</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shivering. </a:t>
            </a:r>
            <a:r>
              <a:rPr lang="en-US" b="1" dirty="0" smtClean="0">
                <a:latin typeface="Times New Roman" panose="02020603050405020304" pitchFamily="18" charset="0"/>
                <a:cs typeface="Times New Roman" panose="02020603050405020304" pitchFamily="18" charset="0"/>
              </a:rPr>
              <a:t>It is </a:t>
            </a:r>
            <a:r>
              <a:rPr lang="en-US" b="1" dirty="0">
                <a:latin typeface="Times New Roman" panose="02020603050405020304" pitchFamily="18" charset="0"/>
                <a:cs typeface="Times New Roman" panose="02020603050405020304" pitchFamily="18" charset="0"/>
              </a:rPr>
              <a:t>more effective than exercise at producing </a:t>
            </a:r>
            <a:r>
              <a:rPr lang="en-US" b="1" dirty="0" smtClean="0">
                <a:latin typeface="Times New Roman" panose="02020603050405020304" pitchFamily="18" charset="0"/>
                <a:cs typeface="Times New Roman" panose="02020603050405020304" pitchFamily="18" charset="0"/>
              </a:rPr>
              <a:t>heat. </a:t>
            </a:r>
            <a:r>
              <a:rPr lang="en-US" b="1" dirty="0">
                <a:latin typeface="Times New Roman" panose="02020603050405020304" pitchFamily="18" charset="0"/>
                <a:cs typeface="Times New Roman" panose="02020603050405020304" pitchFamily="18" charset="0"/>
              </a:rPr>
              <a:t>There are two types of shivering: low-intensity and high-intensity. </a:t>
            </a:r>
          </a:p>
        </p:txBody>
      </p:sp>
      <p:pic>
        <p:nvPicPr>
          <p:cNvPr id="4" name="Picture 3"/>
          <p:cNvPicPr>
            <a:picLocks noChangeAspect="1"/>
          </p:cNvPicPr>
          <p:nvPr/>
        </p:nvPicPr>
        <p:blipFill>
          <a:blip r:embed="rId2"/>
          <a:stretch>
            <a:fillRect/>
          </a:stretch>
        </p:blipFill>
        <p:spPr>
          <a:xfrm>
            <a:off x="3555274" y="1358808"/>
            <a:ext cx="6905625" cy="3369945"/>
          </a:xfrm>
          <a:prstGeom prst="rect">
            <a:avLst/>
          </a:prstGeom>
        </p:spPr>
      </p:pic>
    </p:spTree>
    <p:extLst>
      <p:ext uri="{BB962C8B-B14F-4D97-AF65-F5344CB8AC3E}">
        <p14:creationId xmlns:p14="http://schemas.microsoft.com/office/powerpoint/2010/main" val="388802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xit" presetSubtype="4" fill="hold" nodeType="clickEffect">
                                  <p:stCondLst>
                                    <p:cond delay="0"/>
                                  </p:stCondLst>
                                  <p:childTnLst>
                                    <p:animEffect transition="out" filter="wipe(down)">
                                      <p:cBhvr>
                                        <p:cTn id="66" dur="500"/>
                                        <p:tgtEl>
                                          <p:spTgt spid="4"/>
                                        </p:tgtEl>
                                      </p:cBhvr>
                                    </p:animEffect>
                                    <p:set>
                                      <p:cBhvr>
                                        <p:cTn id="6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4674</TotalTime>
  <Words>2843</Words>
  <Application>Microsoft Office PowerPoint</Application>
  <PresentationFormat>Widescreen</PresentationFormat>
  <Paragraphs>126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Algerian</vt:lpstr>
      <vt:lpstr>Arial</vt:lpstr>
      <vt:lpstr>Times New Roman</vt:lpstr>
      <vt:lpstr>Trebuchet MS</vt:lpstr>
      <vt:lpstr>Wingdings 3</vt:lpstr>
      <vt:lpstr>Facet</vt:lpstr>
      <vt:lpstr>Applied Physics(C. Sc.) BS CS   Semester-I Course Code:  L-28(Survival in cold and hot climates.)      IUB &amp; All Affiliated Colleges.  Reality Awards Boost Up (YT-Channel)</vt:lpstr>
      <vt:lpstr>Origin of cold and heat adaptations</vt:lpstr>
      <vt:lpstr>Climatic Adaptation/Thermoregulations:</vt:lpstr>
      <vt:lpstr>Heat Adaptation:</vt:lpstr>
      <vt:lpstr>Cold and heat adaptations in humans</vt:lpstr>
      <vt:lpstr>Ecogeographic rules </vt:lpstr>
      <vt:lpstr>Thermoregulation in Humans</vt:lpstr>
      <vt:lpstr>Thermo-regulation Process:</vt:lpstr>
      <vt:lpstr>Control system </vt:lpstr>
      <vt:lpstr>Mechanism The mechanism of thermoregulation involves afferent sensing, central control, and efferent responses. Peripheral and central thermo-receptors sense an increase or decrease in body temperature and send this information to the hypothalamus. The body then responds with multiple mechanisms to either dissipate or generate heat based on the body's needs. The physiological and behavioral responses to the activation of thermo-receptors are as follows.</vt:lpstr>
      <vt:lpstr>Culture</vt:lpstr>
      <vt:lpstr>Animal Survival in Extreme Temperatures</vt:lpstr>
      <vt:lpstr>Warm-Blooded or Cold-Blooded?</vt:lpstr>
      <vt:lpstr>Extreme temperature Adaptations in birds: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Physics(C. Sc.) BS CS   Semester-I Course Code:  L-28(Survival in cold and hot climates.)      IUB &amp; All Affiliated Colleges.  Reality Awards Boost Up (YT-Channel)</dc:title>
  <dc:creator>TEAM CREATIVES</dc:creator>
  <cp:lastModifiedBy>TEAM CREATIVES</cp:lastModifiedBy>
  <cp:revision>59</cp:revision>
  <dcterms:created xsi:type="dcterms:W3CDTF">2024-01-03T17:12:22Z</dcterms:created>
  <dcterms:modified xsi:type="dcterms:W3CDTF">2024-01-17T13:05:58Z</dcterms:modified>
</cp:coreProperties>
</file>